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7" r:id="rId2"/>
    <p:sldId id="258" r:id="rId3"/>
    <p:sldId id="259" r:id="rId4"/>
    <p:sldId id="260" r:id="rId5"/>
    <p:sldId id="263" r:id="rId6"/>
    <p:sldId id="337" r:id="rId7"/>
    <p:sldId id="265" r:id="rId8"/>
    <p:sldId id="266" r:id="rId9"/>
    <p:sldId id="268" r:id="rId10"/>
    <p:sldId id="269" r:id="rId11"/>
    <p:sldId id="271" r:id="rId12"/>
    <p:sldId id="272" r:id="rId13"/>
    <p:sldId id="270" r:id="rId14"/>
    <p:sldId id="340" r:id="rId15"/>
    <p:sldId id="277" r:id="rId16"/>
    <p:sldId id="278" r:id="rId17"/>
    <p:sldId id="279" r:id="rId18"/>
    <p:sldId id="280" r:id="rId19"/>
    <p:sldId id="281" r:id="rId20"/>
    <p:sldId id="282" r:id="rId21"/>
    <p:sldId id="283" r:id="rId22"/>
    <p:sldId id="285" r:id="rId23"/>
    <p:sldId id="290" r:id="rId24"/>
    <p:sldId id="293" r:id="rId25"/>
    <p:sldId id="294" r:id="rId26"/>
    <p:sldId id="341" r:id="rId27"/>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698" autoAdjust="0"/>
  </p:normalViewPr>
  <p:slideViewPr>
    <p:cSldViewPr>
      <p:cViewPr>
        <p:scale>
          <a:sx n="111" d="100"/>
          <a:sy n="111" d="100"/>
        </p:scale>
        <p:origin x="-1614" y="-60"/>
      </p:cViewPr>
      <p:guideLst>
        <p:guide orient="horz" pos="2160"/>
        <p:guide pos="2880"/>
      </p:guideLst>
    </p:cSldViewPr>
  </p:slideViewPr>
  <p:notesTextViewPr>
    <p:cViewPr>
      <p:scale>
        <a:sx n="1" d="1"/>
        <a:sy n="1" d="1"/>
      </p:scale>
      <p:origin x="0" y="0"/>
    </p:cViewPr>
  </p:notesTextViewPr>
  <p:sorterViewPr>
    <p:cViewPr>
      <p:scale>
        <a:sx n="100" d="100"/>
        <a:sy n="100" d="100"/>
      </p:scale>
      <p:origin x="0" y="4440"/>
    </p:cViewPr>
  </p:sorterViewPr>
  <p:notesViewPr>
    <p:cSldViewPr>
      <p:cViewPr>
        <p:scale>
          <a:sx n="89" d="100"/>
          <a:sy n="89" d="100"/>
        </p:scale>
        <p:origin x="-2154" y="106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3E1040-D71E-45DD-B560-3C8F313B3FD1}" type="doc">
      <dgm:prSet loTypeId="urn:microsoft.com/office/officeart/2005/8/layout/cycle3" loCatId="cycle" qsTypeId="urn:microsoft.com/office/officeart/2005/8/quickstyle/simple1#2" qsCatId="simple" csTypeId="urn:microsoft.com/office/officeart/2005/8/colors/accent1_2#2" csCatId="accent1" phldr="1"/>
      <dgm:spPr/>
      <dgm:t>
        <a:bodyPr/>
        <a:lstStyle/>
        <a:p>
          <a:endParaRPr lang="en-CA"/>
        </a:p>
      </dgm:t>
    </dgm:pt>
    <dgm:pt modelId="{F3B0B6BA-E7CD-4330-9918-CA08047B30E7}">
      <dgm:prSet phldrT="[Text]" custT="1"/>
      <dgm:spPr>
        <a:xfrm>
          <a:off x="2889646" y="-107619"/>
          <a:ext cx="2283371" cy="1141685"/>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Road Map</a:t>
          </a:r>
        </a:p>
        <a:p>
          <a:r>
            <a:rPr lang="en-CA" sz="1400" dirty="0" smtClean="0">
              <a:solidFill>
                <a:srgbClr val="FFFFFF"/>
              </a:solidFill>
              <a:latin typeface="Arial"/>
              <a:ea typeface="+mn-ea"/>
              <a:cs typeface="+mn-cs"/>
            </a:rPr>
            <a:t>- Preparation process of the UNDAF</a:t>
          </a:r>
          <a:endParaRPr lang="en-CA" sz="1400" dirty="0">
            <a:solidFill>
              <a:srgbClr val="FFFFFF"/>
            </a:solidFill>
            <a:latin typeface="Arial"/>
            <a:ea typeface="+mn-ea"/>
            <a:cs typeface="+mn-cs"/>
          </a:endParaRPr>
        </a:p>
      </dgm:t>
    </dgm:pt>
    <dgm:pt modelId="{A45899B8-0418-4A4C-A4BD-536DC99FC0FF}" type="parTrans" cxnId="{91D37AFC-75D6-4AF5-9D18-6809DB38BB71}">
      <dgm:prSet/>
      <dgm:spPr/>
      <dgm:t>
        <a:bodyPr/>
        <a:lstStyle/>
        <a:p>
          <a:endParaRPr lang="en-CA"/>
        </a:p>
      </dgm:t>
    </dgm:pt>
    <dgm:pt modelId="{6F37DCA6-B962-4F32-BB9B-958211E9FE65}" type="sibTrans" cxnId="{91D37AFC-75D6-4AF5-9D18-6809DB38BB71}">
      <dgm:prSet/>
      <dgm:spPr>
        <a:xfrm>
          <a:off x="1598167" y="-138443"/>
          <a:ext cx="4866329" cy="4866329"/>
        </a:xfrm>
        <a:solidFill>
          <a:srgbClr val="00CC99">
            <a:tint val="40000"/>
            <a:hueOff val="0"/>
            <a:satOff val="0"/>
            <a:lumOff val="0"/>
            <a:alphaOff val="0"/>
          </a:srgbClr>
        </a:solidFill>
        <a:ln>
          <a:noFill/>
        </a:ln>
        <a:effectLst/>
      </dgm:spPr>
      <dgm:t>
        <a:bodyPr/>
        <a:lstStyle/>
        <a:p>
          <a:endParaRPr lang="en-CA"/>
        </a:p>
      </dgm:t>
    </dgm:pt>
    <dgm:pt modelId="{D60B7D15-2708-4B0F-A15E-070CC9159A5B}">
      <dgm:prSet phldrT="[Text]" custT="1"/>
      <dgm:spPr>
        <a:xfrm>
          <a:off x="5112572" y="1045462"/>
          <a:ext cx="2283371" cy="2185061"/>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Country Analysis</a:t>
          </a:r>
        </a:p>
        <a:p>
          <a:r>
            <a:rPr lang="en-CA" sz="1400" dirty="0" smtClean="0">
              <a:solidFill>
                <a:srgbClr val="FFFFFF"/>
              </a:solidFill>
              <a:latin typeface="Arial"/>
              <a:ea typeface="+mn-ea"/>
              <a:cs typeface="+mn-cs"/>
            </a:rPr>
            <a:t>- Review existing analysis (assessment)</a:t>
          </a:r>
        </a:p>
        <a:p>
          <a:r>
            <a:rPr lang="en-CA" sz="1400" dirty="0" smtClean="0">
              <a:solidFill>
                <a:srgbClr val="FFFFFF"/>
              </a:solidFill>
              <a:latin typeface="Arial"/>
              <a:ea typeface="+mn-ea"/>
              <a:cs typeface="+mn-cs"/>
            </a:rPr>
            <a:t>- UNCT supported analysis</a:t>
          </a:r>
        </a:p>
        <a:p>
          <a:r>
            <a:rPr lang="en-CA" sz="1400" dirty="0" smtClean="0">
              <a:solidFill>
                <a:srgbClr val="FFFFFF"/>
              </a:solidFill>
              <a:latin typeface="Arial"/>
              <a:ea typeface="+mn-ea"/>
              <a:cs typeface="+mn-cs"/>
            </a:rPr>
            <a:t>- Identify UNCT comparative advantages</a:t>
          </a:r>
        </a:p>
        <a:p>
          <a:endParaRPr lang="en-CA" sz="1400" dirty="0">
            <a:solidFill>
              <a:srgbClr val="FFFFFF"/>
            </a:solidFill>
            <a:latin typeface="Arial"/>
            <a:ea typeface="+mn-ea"/>
            <a:cs typeface="+mn-cs"/>
          </a:endParaRPr>
        </a:p>
      </dgm:t>
    </dgm:pt>
    <dgm:pt modelId="{1116056A-A8D2-40D3-8F47-8AE5F8CA1ABB}" type="parTrans" cxnId="{5A1A262E-4C59-421D-96BB-2CB10C37322E}">
      <dgm:prSet/>
      <dgm:spPr/>
      <dgm:t>
        <a:bodyPr/>
        <a:lstStyle/>
        <a:p>
          <a:endParaRPr lang="en-CA"/>
        </a:p>
      </dgm:t>
    </dgm:pt>
    <dgm:pt modelId="{91346739-35D8-4A8E-969D-F924C4C461A0}" type="sibTrans" cxnId="{5A1A262E-4C59-421D-96BB-2CB10C37322E}">
      <dgm:prSet/>
      <dgm:spPr/>
      <dgm:t>
        <a:bodyPr/>
        <a:lstStyle/>
        <a:p>
          <a:endParaRPr lang="en-CA"/>
        </a:p>
      </dgm:t>
    </dgm:pt>
    <dgm:pt modelId="{CCC7CF17-8F24-4752-A5AD-F3A80A070AF1}">
      <dgm:prSet phldrT="[Text]" custT="1"/>
      <dgm:spPr>
        <a:xfrm>
          <a:off x="4109414" y="3459090"/>
          <a:ext cx="2283371" cy="1516387"/>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Strategic Planning</a:t>
          </a:r>
        </a:p>
        <a:p>
          <a:r>
            <a:rPr lang="en-CA" sz="1400" dirty="0" smtClean="0">
              <a:solidFill>
                <a:srgbClr val="FFFFFF"/>
              </a:solidFill>
              <a:latin typeface="Arial"/>
              <a:ea typeface="+mn-ea"/>
              <a:cs typeface="+mn-cs"/>
            </a:rPr>
            <a:t>- Strategic priorities for UNDAF/ UNDAF Action Plan</a:t>
          </a:r>
          <a:endParaRPr lang="en-CA" sz="1400" dirty="0">
            <a:solidFill>
              <a:srgbClr val="FFFFFF"/>
            </a:solidFill>
            <a:latin typeface="Arial"/>
            <a:ea typeface="+mn-ea"/>
            <a:cs typeface="+mn-cs"/>
          </a:endParaRPr>
        </a:p>
      </dgm:t>
    </dgm:pt>
    <dgm:pt modelId="{69961F41-1AA8-4E6F-8B62-1677EFB4792F}" type="parTrans" cxnId="{0217EB31-F25A-418A-82B0-060B4BF914E0}">
      <dgm:prSet/>
      <dgm:spPr/>
      <dgm:t>
        <a:bodyPr/>
        <a:lstStyle/>
        <a:p>
          <a:endParaRPr lang="en-CA"/>
        </a:p>
      </dgm:t>
    </dgm:pt>
    <dgm:pt modelId="{16AA4991-08BF-4F2E-B89C-1A809FA4BBEB}" type="sibTrans" cxnId="{0217EB31-F25A-418A-82B0-060B4BF914E0}">
      <dgm:prSet/>
      <dgm:spPr/>
      <dgm:t>
        <a:bodyPr/>
        <a:lstStyle/>
        <a:p>
          <a:endParaRPr lang="en-CA"/>
        </a:p>
      </dgm:t>
    </dgm:pt>
    <dgm:pt modelId="{A8E0929E-3F58-4D76-982E-795C407F2247}">
      <dgm:prSet phldrT="[Text]" custT="1"/>
      <dgm:spPr>
        <a:xfrm>
          <a:off x="1080134" y="2952326"/>
          <a:ext cx="2283371" cy="1579168"/>
        </a:xfrm>
        <a:solidFill>
          <a:srgbClr val="3333CC">
            <a:lumMod val="20000"/>
            <a:lumOff val="80000"/>
          </a:srgbClr>
        </a:solidFill>
        <a:ln w="25400" cap="flat" cmpd="sng" algn="ctr">
          <a:solidFill>
            <a:srgbClr val="FFFFFF">
              <a:hueOff val="0"/>
              <a:satOff val="0"/>
              <a:lumOff val="0"/>
              <a:alphaOff val="0"/>
            </a:srgbClr>
          </a:solidFill>
          <a:prstDash val="solid"/>
        </a:ln>
        <a:effectLst/>
      </dgm:spPr>
      <dgm:t>
        <a:bodyPr/>
        <a:lstStyle/>
        <a:p>
          <a:r>
            <a:rPr lang="en-CA" sz="1800" dirty="0" smtClean="0">
              <a:solidFill>
                <a:srgbClr val="000000"/>
              </a:solidFill>
              <a:latin typeface="Arial"/>
              <a:ea typeface="+mn-ea"/>
              <a:cs typeface="+mn-cs"/>
            </a:rPr>
            <a:t>Programme Planning &amp; Implementation </a:t>
          </a:r>
          <a:r>
            <a:rPr lang="en-CA" sz="1400" dirty="0" smtClean="0">
              <a:solidFill>
                <a:srgbClr val="000000"/>
              </a:solidFill>
              <a:latin typeface="Arial"/>
              <a:ea typeface="+mn-ea"/>
              <a:cs typeface="+mn-cs"/>
            </a:rPr>
            <a:t>(Agency or Multi-Agency Joint Programmes)</a:t>
          </a:r>
          <a:endParaRPr lang="en-CA" sz="1400" dirty="0">
            <a:solidFill>
              <a:srgbClr val="000000"/>
            </a:solidFill>
            <a:latin typeface="Arial"/>
            <a:ea typeface="+mn-ea"/>
            <a:cs typeface="+mn-cs"/>
          </a:endParaRPr>
        </a:p>
      </dgm:t>
    </dgm:pt>
    <dgm:pt modelId="{0EAAEDCC-3EC9-456E-B3A1-6CF803266DC1}" type="parTrans" cxnId="{3FE778A0-9CB6-4EF6-BDA7-28A56A2A04D9}">
      <dgm:prSet/>
      <dgm:spPr/>
      <dgm:t>
        <a:bodyPr/>
        <a:lstStyle/>
        <a:p>
          <a:endParaRPr lang="en-CA"/>
        </a:p>
      </dgm:t>
    </dgm:pt>
    <dgm:pt modelId="{E7921541-E4BE-484A-80BF-887DFD77068F}" type="sibTrans" cxnId="{3FE778A0-9CB6-4EF6-BDA7-28A56A2A04D9}">
      <dgm:prSet/>
      <dgm:spPr/>
      <dgm:t>
        <a:bodyPr/>
        <a:lstStyle/>
        <a:p>
          <a:endParaRPr lang="en-CA"/>
        </a:p>
      </dgm:t>
    </dgm:pt>
    <dgm:pt modelId="{412909ED-44B1-49DA-856F-DB146811E653}">
      <dgm:prSet phldrT="[Text]" custT="1"/>
      <dgm:spPr>
        <a:xfrm>
          <a:off x="916019" y="1326303"/>
          <a:ext cx="2283371" cy="1141685"/>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Monitoring &amp; Evaluation</a:t>
          </a:r>
          <a:endParaRPr lang="en-CA" sz="2000" dirty="0">
            <a:solidFill>
              <a:srgbClr val="FFFFFF"/>
            </a:solidFill>
            <a:latin typeface="Arial"/>
            <a:ea typeface="+mn-ea"/>
            <a:cs typeface="+mn-cs"/>
          </a:endParaRPr>
        </a:p>
      </dgm:t>
    </dgm:pt>
    <dgm:pt modelId="{CBE0F6D5-7A2D-4243-868E-18AD589C8DB9}" type="parTrans" cxnId="{06C1A818-0E19-4F5A-A74A-16FC135DDD18}">
      <dgm:prSet/>
      <dgm:spPr/>
      <dgm:t>
        <a:bodyPr/>
        <a:lstStyle/>
        <a:p>
          <a:endParaRPr lang="en-CA"/>
        </a:p>
      </dgm:t>
    </dgm:pt>
    <dgm:pt modelId="{EBE77B4C-7340-4FE4-9136-D9DC8820E5F6}" type="sibTrans" cxnId="{06C1A818-0E19-4F5A-A74A-16FC135DDD18}">
      <dgm:prSet/>
      <dgm:spPr/>
      <dgm:t>
        <a:bodyPr/>
        <a:lstStyle/>
        <a:p>
          <a:endParaRPr lang="en-CA"/>
        </a:p>
      </dgm:t>
    </dgm:pt>
    <dgm:pt modelId="{5159D955-2041-45DF-8702-BB171C7A94F5}" type="pres">
      <dgm:prSet presAssocID="{343E1040-D71E-45DD-B560-3C8F313B3FD1}" presName="Name0" presStyleCnt="0">
        <dgm:presLayoutVars>
          <dgm:dir/>
          <dgm:resizeHandles val="exact"/>
        </dgm:presLayoutVars>
      </dgm:prSet>
      <dgm:spPr/>
      <dgm:t>
        <a:bodyPr/>
        <a:lstStyle/>
        <a:p>
          <a:endParaRPr lang="en-CA"/>
        </a:p>
      </dgm:t>
    </dgm:pt>
    <dgm:pt modelId="{E5BE762F-37CA-45A2-959C-D446A14FEF21}" type="pres">
      <dgm:prSet presAssocID="{343E1040-D71E-45DD-B560-3C8F313B3FD1}" presName="cycle" presStyleCnt="0"/>
      <dgm:spPr/>
    </dgm:pt>
    <dgm:pt modelId="{C173DE4D-39AA-4BF5-B038-C0DE79265639}" type="pres">
      <dgm:prSet presAssocID="{F3B0B6BA-E7CD-4330-9918-CA08047B30E7}" presName="nodeFirstNode" presStyleLbl="node1" presStyleIdx="0" presStyleCnt="5">
        <dgm:presLayoutVars>
          <dgm:bulletEnabled val="1"/>
        </dgm:presLayoutVars>
      </dgm:prSet>
      <dgm:spPr>
        <a:prstGeom prst="roundRect">
          <a:avLst/>
        </a:prstGeom>
      </dgm:spPr>
      <dgm:t>
        <a:bodyPr/>
        <a:lstStyle/>
        <a:p>
          <a:endParaRPr lang="en-CA"/>
        </a:p>
      </dgm:t>
    </dgm:pt>
    <dgm:pt modelId="{45ECDA69-CB63-4BD2-BECF-7578CA892ED2}" type="pres">
      <dgm:prSet presAssocID="{6F37DCA6-B962-4F32-BB9B-958211E9FE65}" presName="sibTransFirstNode" presStyleLbl="bgShp" presStyleIdx="0" presStyleCnt="1"/>
      <dgm:spPr>
        <a:prstGeom prst="circularArrow">
          <a:avLst>
            <a:gd name="adj1" fmla="val 5544"/>
            <a:gd name="adj2" fmla="val 330680"/>
            <a:gd name="adj3" fmla="val 13771194"/>
            <a:gd name="adj4" fmla="val 17388844"/>
            <a:gd name="adj5" fmla="val 5757"/>
          </a:avLst>
        </a:prstGeom>
      </dgm:spPr>
      <dgm:t>
        <a:bodyPr/>
        <a:lstStyle/>
        <a:p>
          <a:endParaRPr lang="en-CA"/>
        </a:p>
      </dgm:t>
    </dgm:pt>
    <dgm:pt modelId="{16A93882-C862-471F-B937-F0A7D51FDBE2}" type="pres">
      <dgm:prSet presAssocID="{D60B7D15-2708-4B0F-A15E-070CC9159A5B}" presName="nodeFollowingNodes" presStyleLbl="node1" presStyleIdx="1" presStyleCnt="5" custScaleX="121847" custScaleY="199033" custRadScaleRad="108843" custRadScaleInc="12981">
        <dgm:presLayoutVars>
          <dgm:bulletEnabled val="1"/>
        </dgm:presLayoutVars>
      </dgm:prSet>
      <dgm:spPr>
        <a:prstGeom prst="roundRect">
          <a:avLst/>
        </a:prstGeom>
      </dgm:spPr>
      <dgm:t>
        <a:bodyPr/>
        <a:lstStyle/>
        <a:p>
          <a:endParaRPr lang="en-CA"/>
        </a:p>
      </dgm:t>
    </dgm:pt>
    <dgm:pt modelId="{464B3E4B-619D-4ED5-88F1-80285A820723}" type="pres">
      <dgm:prSet presAssocID="{CCC7CF17-8F24-4752-A5AD-F3A80A070AF1}" presName="nodeFollowingNodes" presStyleLbl="node1" presStyleIdx="2" presStyleCnt="5" custScaleY="132820">
        <dgm:presLayoutVars>
          <dgm:bulletEnabled val="1"/>
        </dgm:presLayoutVars>
      </dgm:prSet>
      <dgm:spPr>
        <a:prstGeom prst="roundRect">
          <a:avLst/>
        </a:prstGeom>
      </dgm:spPr>
      <dgm:t>
        <a:bodyPr/>
        <a:lstStyle/>
        <a:p>
          <a:endParaRPr lang="en-CA"/>
        </a:p>
      </dgm:t>
    </dgm:pt>
    <dgm:pt modelId="{D37AFB92-4B60-4D23-BF66-6836633136E9}" type="pres">
      <dgm:prSet presAssocID="{A8E0929E-3F58-4D76-982E-795C407F2247}" presName="nodeFollowingNodes" presStyleLbl="node1" presStyleIdx="3" presStyleCnt="5" custScaleY="138319" custRadScaleRad="104722" custRadScaleInc="33954">
        <dgm:presLayoutVars>
          <dgm:bulletEnabled val="1"/>
        </dgm:presLayoutVars>
      </dgm:prSet>
      <dgm:spPr>
        <a:prstGeom prst="roundRect">
          <a:avLst/>
        </a:prstGeom>
      </dgm:spPr>
      <dgm:t>
        <a:bodyPr/>
        <a:lstStyle/>
        <a:p>
          <a:endParaRPr lang="en-CA"/>
        </a:p>
      </dgm:t>
    </dgm:pt>
    <dgm:pt modelId="{EEF237A7-1A40-4B53-8734-47DB5F3C6BBA}" type="pres">
      <dgm:prSet presAssocID="{412909ED-44B1-49DA-856F-DB146811E653}" presName="nodeFollowingNodes" presStyleLbl="node1" presStyleIdx="4" presStyleCnt="5">
        <dgm:presLayoutVars>
          <dgm:bulletEnabled val="1"/>
        </dgm:presLayoutVars>
      </dgm:prSet>
      <dgm:spPr>
        <a:prstGeom prst="roundRect">
          <a:avLst/>
        </a:prstGeom>
      </dgm:spPr>
      <dgm:t>
        <a:bodyPr/>
        <a:lstStyle/>
        <a:p>
          <a:endParaRPr lang="en-CA"/>
        </a:p>
      </dgm:t>
    </dgm:pt>
  </dgm:ptLst>
  <dgm:cxnLst>
    <dgm:cxn modelId="{C36D5D97-C980-4AAA-A38C-8057DB7D4A69}" type="presOf" srcId="{A8E0929E-3F58-4D76-982E-795C407F2247}" destId="{D37AFB92-4B60-4D23-BF66-6836633136E9}" srcOrd="0" destOrd="0" presId="urn:microsoft.com/office/officeart/2005/8/layout/cycle3"/>
    <dgm:cxn modelId="{86387E4E-4AD4-4B95-852F-314344B282DF}" type="presOf" srcId="{CCC7CF17-8F24-4752-A5AD-F3A80A070AF1}" destId="{464B3E4B-619D-4ED5-88F1-80285A820723}" srcOrd="0" destOrd="0" presId="urn:microsoft.com/office/officeart/2005/8/layout/cycle3"/>
    <dgm:cxn modelId="{0F087DE0-6E95-41C6-BC58-1DE8A5F27970}" type="presOf" srcId="{6F37DCA6-B962-4F32-BB9B-958211E9FE65}" destId="{45ECDA69-CB63-4BD2-BECF-7578CA892ED2}" srcOrd="0" destOrd="0" presId="urn:microsoft.com/office/officeart/2005/8/layout/cycle3"/>
    <dgm:cxn modelId="{6ACA9184-C8C1-4E08-AB45-5B4A0626E4F0}" type="presOf" srcId="{412909ED-44B1-49DA-856F-DB146811E653}" destId="{EEF237A7-1A40-4B53-8734-47DB5F3C6BBA}" srcOrd="0" destOrd="0" presId="urn:microsoft.com/office/officeart/2005/8/layout/cycle3"/>
    <dgm:cxn modelId="{06C1A818-0E19-4F5A-A74A-16FC135DDD18}" srcId="{343E1040-D71E-45DD-B560-3C8F313B3FD1}" destId="{412909ED-44B1-49DA-856F-DB146811E653}" srcOrd="4" destOrd="0" parTransId="{CBE0F6D5-7A2D-4243-868E-18AD589C8DB9}" sibTransId="{EBE77B4C-7340-4FE4-9136-D9DC8820E5F6}"/>
    <dgm:cxn modelId="{75C1589C-6AE1-4CAF-BAA1-0E1E9040588F}" type="presOf" srcId="{D60B7D15-2708-4B0F-A15E-070CC9159A5B}" destId="{16A93882-C862-471F-B937-F0A7D51FDBE2}" srcOrd="0" destOrd="0" presId="urn:microsoft.com/office/officeart/2005/8/layout/cycle3"/>
    <dgm:cxn modelId="{BD9ED864-E905-4DE7-8BC6-7029EFCAA4B8}" type="presOf" srcId="{343E1040-D71E-45DD-B560-3C8F313B3FD1}" destId="{5159D955-2041-45DF-8702-BB171C7A94F5}" srcOrd="0" destOrd="0" presId="urn:microsoft.com/office/officeart/2005/8/layout/cycle3"/>
    <dgm:cxn modelId="{91D37AFC-75D6-4AF5-9D18-6809DB38BB71}" srcId="{343E1040-D71E-45DD-B560-3C8F313B3FD1}" destId="{F3B0B6BA-E7CD-4330-9918-CA08047B30E7}" srcOrd="0" destOrd="0" parTransId="{A45899B8-0418-4A4C-A4BD-536DC99FC0FF}" sibTransId="{6F37DCA6-B962-4F32-BB9B-958211E9FE65}"/>
    <dgm:cxn modelId="{E0A5DF43-4D38-4151-BEAA-2856CB198054}" type="presOf" srcId="{F3B0B6BA-E7CD-4330-9918-CA08047B30E7}" destId="{C173DE4D-39AA-4BF5-B038-C0DE79265639}" srcOrd="0" destOrd="0" presId="urn:microsoft.com/office/officeart/2005/8/layout/cycle3"/>
    <dgm:cxn modelId="{3FE778A0-9CB6-4EF6-BDA7-28A56A2A04D9}" srcId="{343E1040-D71E-45DD-B560-3C8F313B3FD1}" destId="{A8E0929E-3F58-4D76-982E-795C407F2247}" srcOrd="3" destOrd="0" parTransId="{0EAAEDCC-3EC9-456E-B3A1-6CF803266DC1}" sibTransId="{E7921541-E4BE-484A-80BF-887DFD77068F}"/>
    <dgm:cxn modelId="{0217EB31-F25A-418A-82B0-060B4BF914E0}" srcId="{343E1040-D71E-45DD-B560-3C8F313B3FD1}" destId="{CCC7CF17-8F24-4752-A5AD-F3A80A070AF1}" srcOrd="2" destOrd="0" parTransId="{69961F41-1AA8-4E6F-8B62-1677EFB4792F}" sibTransId="{16AA4991-08BF-4F2E-B89C-1A809FA4BBEB}"/>
    <dgm:cxn modelId="{5A1A262E-4C59-421D-96BB-2CB10C37322E}" srcId="{343E1040-D71E-45DD-B560-3C8F313B3FD1}" destId="{D60B7D15-2708-4B0F-A15E-070CC9159A5B}" srcOrd="1" destOrd="0" parTransId="{1116056A-A8D2-40D3-8F47-8AE5F8CA1ABB}" sibTransId="{91346739-35D8-4A8E-969D-F924C4C461A0}"/>
    <dgm:cxn modelId="{C9D5F8B9-CCD4-48FB-9333-EE4F554A6157}" type="presParOf" srcId="{5159D955-2041-45DF-8702-BB171C7A94F5}" destId="{E5BE762F-37CA-45A2-959C-D446A14FEF21}" srcOrd="0" destOrd="0" presId="urn:microsoft.com/office/officeart/2005/8/layout/cycle3"/>
    <dgm:cxn modelId="{35A468DF-54CC-4890-BFB9-45C4D1951D33}" type="presParOf" srcId="{E5BE762F-37CA-45A2-959C-D446A14FEF21}" destId="{C173DE4D-39AA-4BF5-B038-C0DE79265639}" srcOrd="0" destOrd="0" presId="urn:microsoft.com/office/officeart/2005/8/layout/cycle3"/>
    <dgm:cxn modelId="{123E117D-19AB-492F-A85A-9BBC9D803C9F}" type="presParOf" srcId="{E5BE762F-37CA-45A2-959C-D446A14FEF21}" destId="{45ECDA69-CB63-4BD2-BECF-7578CA892ED2}" srcOrd="1" destOrd="0" presId="urn:microsoft.com/office/officeart/2005/8/layout/cycle3"/>
    <dgm:cxn modelId="{9578779E-73F0-40A6-9CDB-94471E0627AA}" type="presParOf" srcId="{E5BE762F-37CA-45A2-959C-D446A14FEF21}" destId="{16A93882-C862-471F-B937-F0A7D51FDBE2}" srcOrd="2" destOrd="0" presId="urn:microsoft.com/office/officeart/2005/8/layout/cycle3"/>
    <dgm:cxn modelId="{605F90E5-3511-47B4-B58B-3216B1A6F792}" type="presParOf" srcId="{E5BE762F-37CA-45A2-959C-D446A14FEF21}" destId="{464B3E4B-619D-4ED5-88F1-80285A820723}" srcOrd="3" destOrd="0" presId="urn:microsoft.com/office/officeart/2005/8/layout/cycle3"/>
    <dgm:cxn modelId="{612F7B26-65B9-466F-A9FB-BF93993D9961}" type="presParOf" srcId="{E5BE762F-37CA-45A2-959C-D446A14FEF21}" destId="{D37AFB92-4B60-4D23-BF66-6836633136E9}" srcOrd="4" destOrd="0" presId="urn:microsoft.com/office/officeart/2005/8/layout/cycle3"/>
    <dgm:cxn modelId="{49F07717-2C78-4694-87F8-D81FD18D2690}" type="presParOf" srcId="{E5BE762F-37CA-45A2-959C-D446A14FEF21}" destId="{EEF237A7-1A40-4B53-8734-47DB5F3C6BBA}"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cs typeface="+mn-cs"/>
              </a:defRPr>
            </a:lvl1pPr>
          </a:lstStyle>
          <a:p>
            <a:pPr>
              <a:defRPr/>
            </a:pPr>
            <a:endParaRPr lang="en-US"/>
          </a:p>
        </p:txBody>
      </p:sp>
      <p:sp>
        <p:nvSpPr>
          <p:cNvPr id="1638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cs typeface="+mn-cs"/>
              </a:defRPr>
            </a:lvl1pPr>
          </a:lstStyle>
          <a:p>
            <a:pPr>
              <a:defRPr/>
            </a:pPr>
            <a:fld id="{013D5228-CD0D-4263-8A7E-11C978511948}" type="datetimeFigureOut">
              <a:rPr lang="en-US"/>
              <a:pPr>
                <a:defRPr/>
              </a:pPr>
              <a:t>4/1/2011</a:t>
            </a:fld>
            <a:endParaRPr lang="en-US"/>
          </a:p>
        </p:txBody>
      </p:sp>
      <p:sp>
        <p:nvSpPr>
          <p:cNvPr id="13316"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cs typeface="+mn-cs"/>
              </a:defRPr>
            </a:lvl1pPr>
          </a:lstStyle>
          <a:p>
            <a:pPr>
              <a:defRPr/>
            </a:pPr>
            <a:endParaRPr lang="en-US"/>
          </a:p>
        </p:txBody>
      </p:sp>
      <p:sp>
        <p:nvSpPr>
          <p:cNvPr id="1639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cs typeface="+mn-cs"/>
              </a:defRPr>
            </a:lvl1pPr>
          </a:lstStyle>
          <a:p>
            <a:pPr>
              <a:defRPr/>
            </a:pPr>
            <a:fld id="{10DAC783-8C03-4781-A00A-230CA6842128}" type="slidenum">
              <a:rPr lang="en-US"/>
              <a:pPr>
                <a:defRPr/>
              </a:pPr>
              <a:t>‹#›</a:t>
            </a:fld>
            <a:endParaRPr lang="en-US"/>
          </a:p>
        </p:txBody>
      </p:sp>
    </p:spTree>
    <p:extLst>
      <p:ext uri="{BB962C8B-B14F-4D97-AF65-F5344CB8AC3E}">
        <p14:creationId xmlns:p14="http://schemas.microsoft.com/office/powerpoint/2010/main" val="30463647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a:xfrm>
            <a:off x="915988" y="744538"/>
            <a:ext cx="4964112" cy="3722687"/>
          </a:xfrm>
          <a:ln/>
        </p:spPr>
      </p:sp>
      <p:sp>
        <p:nvSpPr>
          <p:cNvPr id="15362" name="Rectangle 3"/>
          <p:cNvSpPr>
            <a:spLocks noGrp="1"/>
          </p:cNvSpPr>
          <p:nvPr>
            <p:ph type="body" idx="1"/>
          </p:nvPr>
        </p:nvSpPr>
        <p:spPr>
          <a:xfrm>
            <a:off x="906463" y="4714875"/>
            <a:ext cx="4984750" cy="4467225"/>
          </a:xfrm>
          <a:noFill/>
          <a:ln/>
        </p:spPr>
        <p:txBody>
          <a:bodyPr/>
          <a:lstStyle/>
          <a:p>
            <a:pPr eaLnBrk="1" hangingPunct="1"/>
            <a:r>
              <a:rPr lang="en-US" b="1" smtClean="0"/>
              <a:t>Expected Results</a:t>
            </a:r>
            <a:endParaRPr lang="en-CA" smtClean="0"/>
          </a:p>
          <a:p>
            <a:pPr eaLnBrk="1" hangingPunct="1"/>
            <a:r>
              <a:rPr lang="en-US" smtClean="0"/>
              <a:t>Participants have a common understanding of RBM, and can explain how a HRBA strengthens the formulation of results and indicators</a:t>
            </a:r>
            <a:endParaRPr lang="en-CA" smtClean="0"/>
          </a:p>
          <a:p>
            <a:pPr eaLnBrk="1" hangingPunct="1"/>
            <a:r>
              <a:rPr lang="en-US" smtClean="0"/>
              <a:t>Participants have practiced the formulation of outcomes, outputs, and indicators, on the basis of a human rights-based analysis</a:t>
            </a:r>
            <a:endParaRPr lang="en-CA" smtClean="0"/>
          </a:p>
          <a:p>
            <a:pPr eaLnBrk="1" hangingPunct="1"/>
            <a:r>
              <a:rPr lang="en-US" smtClean="0"/>
              <a:t>Participants have a better sense of the struggle that many UNCTs go through as they attempt to formulate SMART results in the inter-agency setting</a:t>
            </a:r>
            <a:endParaRPr lang="en-CA"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a:xfrm>
            <a:off x="915988" y="744538"/>
            <a:ext cx="4964112" cy="3722687"/>
          </a:xfrm>
          <a:ln/>
        </p:spPr>
      </p:sp>
      <p:sp>
        <p:nvSpPr>
          <p:cNvPr id="37890" name="Notes Placeholder 2"/>
          <p:cNvSpPr>
            <a:spLocks noGrp="1"/>
          </p:cNvSpPr>
          <p:nvPr>
            <p:ph type="body" idx="1"/>
          </p:nvPr>
        </p:nvSpPr>
        <p:spPr>
          <a:xfrm>
            <a:off x="906463" y="4714875"/>
            <a:ext cx="4984750" cy="4467225"/>
          </a:xfrm>
          <a:noFill/>
          <a:ln/>
        </p:spPr>
        <p:txBody>
          <a:bodyPr/>
          <a:lstStyle/>
          <a:p>
            <a:pPr eaLnBrk="1" hangingPunct="1"/>
            <a:r>
              <a:rPr lang="en-GB" sz="800" smtClean="0">
                <a:ea typeface="ＭＳ Ｐゴシック" pitchFamily="34" charset="-128"/>
              </a:rPr>
              <a:t>Human rights principles and standards guide:</a:t>
            </a:r>
          </a:p>
          <a:p>
            <a:pPr eaLnBrk="1" hangingPunct="1"/>
            <a:endParaRPr lang="en-GB" sz="800" smtClean="0">
              <a:ea typeface="ＭＳ Ｐゴシック" pitchFamily="34" charset="-128"/>
            </a:endParaRPr>
          </a:p>
          <a:p>
            <a:pPr eaLnBrk="1" hangingPunct="1"/>
            <a:r>
              <a:rPr lang="en-GB" sz="800" smtClean="0">
                <a:ea typeface="ＭＳ Ｐゴシック" pitchFamily="34" charset="-128"/>
              </a:rPr>
              <a:t>Selection of indicators </a:t>
            </a:r>
          </a:p>
          <a:p>
            <a:pPr eaLnBrk="1" hangingPunct="1"/>
            <a:endParaRPr lang="en-US" sz="800" smtClean="0">
              <a:ea typeface="ＭＳ Ｐゴシック" pitchFamily="34" charset="-128"/>
            </a:endParaRPr>
          </a:p>
          <a:p>
            <a:pPr eaLnBrk="1" hangingPunct="1"/>
            <a:r>
              <a:rPr lang="en-US" sz="800" smtClean="0">
                <a:ea typeface="ＭＳ Ｐゴシック" pitchFamily="34" charset="-128"/>
              </a:rPr>
              <a:t>Monitoring and reporting processes</a:t>
            </a:r>
          </a:p>
          <a:p>
            <a:pPr eaLnBrk="1" hangingPunct="1"/>
            <a:r>
              <a:rPr lang="en-US" sz="800" smtClean="0">
                <a:ea typeface="ＭＳ Ｐゴシック" pitchFamily="34" charset="-128"/>
              </a:rPr>
              <a:t>A HRBA calls for ensuring that </a:t>
            </a:r>
            <a:r>
              <a:rPr lang="en-US" sz="800" u="sng" smtClean="0">
                <a:ea typeface="ＭＳ Ｐゴシック" pitchFamily="34" charset="-128"/>
              </a:rPr>
              <a:t>both rights-holders and duty-bearers are involved in M&amp;E</a:t>
            </a:r>
            <a:r>
              <a:rPr lang="en-US" sz="800" smtClean="0">
                <a:ea typeface="ＭＳ Ｐゴシック" pitchFamily="34" charset="-128"/>
              </a:rPr>
              <a:t>, as well as individuals or groups, such as NGOs, who are external to the project and can give an objective perspective</a:t>
            </a:r>
          </a:p>
          <a:p>
            <a:pPr eaLnBrk="1" hangingPunct="1"/>
            <a:endParaRPr lang="en-CA" sz="800" smtClean="0"/>
          </a:p>
        </p:txBody>
      </p:sp>
      <p:sp>
        <p:nvSpPr>
          <p:cNvPr id="37891"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E440C61D-159B-47BF-8A59-975A2C101F34}" type="slidenum">
              <a:rPr lang="en-GB" sz="1200">
                <a:latin typeface="Times New Roman" pitchFamily="18" charset="0"/>
              </a:rPr>
              <a:pPr algn="r"/>
              <a:t>10</a:t>
            </a:fld>
            <a:endParaRPr lang="en-GB" sz="120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298B592A-67CE-45F9-ADC0-7B14729DD055}" type="slidenum">
              <a:rPr lang="en-GB" sz="1200">
                <a:latin typeface="Times New Roman" pitchFamily="18" charset="0"/>
              </a:rPr>
              <a:pPr algn="r"/>
              <a:t>11</a:t>
            </a:fld>
            <a:endParaRPr lang="en-GB" sz="1200">
              <a:latin typeface="Times New Roman" pitchFamily="18" charset="0"/>
            </a:endParaRPr>
          </a:p>
        </p:txBody>
      </p:sp>
      <p:sp>
        <p:nvSpPr>
          <p:cNvPr id="41986" name="Rectangle 2"/>
          <p:cNvSpPr>
            <a:spLocks noGrp="1" noRot="1" noChangeAspect="1" noChangeArrowheads="1" noTextEdit="1"/>
          </p:cNvSpPr>
          <p:nvPr>
            <p:ph type="sldImg"/>
          </p:nvPr>
        </p:nvSpPr>
        <p:spPr>
          <a:xfrm>
            <a:off x="917575" y="744538"/>
            <a:ext cx="4962525" cy="3722687"/>
          </a:xfrm>
          <a:ln/>
        </p:spPr>
      </p:sp>
      <p:sp>
        <p:nvSpPr>
          <p:cNvPr id="41987" name="Rectangle 3"/>
          <p:cNvSpPr>
            <a:spLocks noGrp="1" noChangeArrowheads="1"/>
          </p:cNvSpPr>
          <p:nvPr>
            <p:ph type="body" idx="1"/>
          </p:nvPr>
        </p:nvSpPr>
        <p:spPr>
          <a:xfrm>
            <a:off x="906463" y="4714875"/>
            <a:ext cx="4984750" cy="4467225"/>
          </a:xfrm>
          <a:noFill/>
          <a:ln/>
        </p:spPr>
        <p:txBody>
          <a:bodyPr/>
          <a:lstStyle/>
          <a:p>
            <a:pPr eaLnBrk="1" hangingPunct="1"/>
            <a:endParaRPr lang="en-A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C455C7C0-AC7D-40B1-A8B0-41E4BB13CCC3}" type="slidenum">
              <a:rPr lang="en-GB" sz="1200">
                <a:latin typeface="Times New Roman" pitchFamily="18" charset="0"/>
              </a:rPr>
              <a:pPr algn="r"/>
              <a:t>12</a:t>
            </a:fld>
            <a:endParaRPr lang="en-GB" sz="1200">
              <a:latin typeface="Times New Roman" pitchFamily="18" charset="0"/>
            </a:endParaRPr>
          </a:p>
        </p:txBody>
      </p:sp>
      <p:sp>
        <p:nvSpPr>
          <p:cNvPr id="44034" name="Rectangle 2"/>
          <p:cNvSpPr>
            <a:spLocks noGrp="1" noRot="1" noChangeAspect="1" noChangeArrowheads="1" noTextEdit="1"/>
          </p:cNvSpPr>
          <p:nvPr>
            <p:ph type="sldImg"/>
          </p:nvPr>
        </p:nvSpPr>
        <p:spPr>
          <a:xfrm>
            <a:off x="917575" y="744538"/>
            <a:ext cx="4962525" cy="3722687"/>
          </a:xfrm>
          <a:ln/>
        </p:spPr>
      </p:sp>
      <p:sp>
        <p:nvSpPr>
          <p:cNvPr id="44035" name="Rectangle 3"/>
          <p:cNvSpPr>
            <a:spLocks noGrp="1" noChangeArrowheads="1"/>
          </p:cNvSpPr>
          <p:nvPr>
            <p:ph type="body" idx="1"/>
          </p:nvPr>
        </p:nvSpPr>
        <p:spPr>
          <a:xfrm>
            <a:off x="906463" y="4714875"/>
            <a:ext cx="4984750" cy="4467225"/>
          </a:xfrm>
          <a:noFill/>
          <a:ln/>
        </p:spPr>
        <p:txBody>
          <a:bodyPr/>
          <a:lstStyle/>
          <a:p>
            <a:pPr eaLnBrk="1" hangingPunct="1"/>
            <a:r>
              <a:rPr lang="en-GB" sz="800" u="sng" smtClean="0"/>
              <a:t>Difficult to apply causal logic</a:t>
            </a:r>
            <a:r>
              <a:rPr lang="en-GB" sz="800" smtClean="0"/>
              <a:t>, especially in relation to  complex, intransparent or multi-faceted processes</a:t>
            </a:r>
          </a:p>
          <a:p>
            <a:pPr eaLnBrk="1" hangingPunct="1">
              <a:buClr>
                <a:schemeClr val="tx1"/>
              </a:buClr>
            </a:pPr>
            <a:endParaRPr lang="en-GB" sz="800" smtClean="0"/>
          </a:p>
          <a:p>
            <a:pPr eaLnBrk="1" hangingPunct="1">
              <a:buClr>
                <a:schemeClr val="tx1"/>
              </a:buClr>
            </a:pPr>
            <a:r>
              <a:rPr lang="en-GB" sz="800" u="sng" smtClean="0"/>
              <a:t>Difficult to learn</a:t>
            </a:r>
            <a:r>
              <a:rPr lang="en-GB" sz="800" smtClean="0"/>
              <a:t>: RBM is not intuitive, not easily 'taught', years of usage required to achieve common understanding and practice</a:t>
            </a:r>
          </a:p>
          <a:p>
            <a:pPr eaLnBrk="1" hangingPunct="1">
              <a:buClr>
                <a:schemeClr val="tx1"/>
              </a:buClr>
            </a:pPr>
            <a:endParaRPr lang="en-GB" sz="800" smtClean="0"/>
          </a:p>
          <a:p>
            <a:pPr eaLnBrk="1" hangingPunct="1">
              <a:buClr>
                <a:schemeClr val="tx1"/>
              </a:buClr>
            </a:pPr>
            <a:r>
              <a:rPr lang="en-GB" sz="800" u="sng" smtClean="0"/>
              <a:t>Difficult to integrate</a:t>
            </a:r>
            <a:r>
              <a:rPr lang="en-GB" sz="800" smtClean="0"/>
              <a:t>, e.g. integrating gender and HR concerns into the results chain and in indicators</a:t>
            </a:r>
          </a:p>
          <a:p>
            <a:pPr eaLnBrk="1" hangingPunct="1">
              <a:buClr>
                <a:schemeClr val="tx1"/>
              </a:buClr>
            </a:pPr>
            <a:endParaRPr lang="en-GB" sz="800" smtClean="0"/>
          </a:p>
          <a:p>
            <a:pPr eaLnBrk="1" hangingPunct="1">
              <a:buClr>
                <a:schemeClr val="tx1"/>
              </a:buClr>
            </a:pPr>
            <a:r>
              <a:rPr lang="en-GB" sz="800" u="sng" smtClean="0"/>
              <a:t>Difficult to revise, </a:t>
            </a:r>
            <a:r>
              <a:rPr lang="en-GB" sz="800" smtClean="0"/>
              <a:t> and therefore often becomes ‘fixed’ </a:t>
            </a:r>
          </a:p>
          <a:p>
            <a:pPr eaLnBrk="1" hangingPunct="1">
              <a:buClr>
                <a:schemeClr val="tx1"/>
              </a:buClr>
            </a:pPr>
            <a:endParaRPr lang="en-GB" sz="800" smtClean="0"/>
          </a:p>
          <a:p>
            <a:pPr eaLnBrk="1" hangingPunct="1">
              <a:buClr>
                <a:schemeClr val="tx1"/>
              </a:buClr>
            </a:pPr>
            <a:r>
              <a:rPr lang="en-GB" sz="800" u="sng" smtClean="0"/>
              <a:t>Difficult to measure</a:t>
            </a:r>
            <a:r>
              <a:rPr lang="en-GB" sz="800" smtClean="0"/>
              <a:t>: multitude of ‘indicator types’, difficulties in choosing a reasonable number, reliance on unmeasurbale indicators, seeking visibility in indicators, weak indicator tracking</a:t>
            </a:r>
          </a:p>
          <a:p>
            <a:pPr eaLnBrk="1" hangingPunct="1">
              <a:buClr>
                <a:schemeClr val="tx1"/>
              </a:buClr>
            </a:pPr>
            <a:endParaRPr lang="en-GB" sz="800" smtClean="0"/>
          </a:p>
          <a:p>
            <a:pPr eaLnBrk="1" hangingPunct="1">
              <a:buClr>
                <a:schemeClr val="tx1"/>
              </a:buClr>
            </a:pPr>
            <a:r>
              <a:rPr lang="en-GB" sz="800" u="sng" smtClean="0"/>
              <a:t>Difficult to ‘attribute</a:t>
            </a:r>
            <a:r>
              <a:rPr lang="en-GB" sz="800" smtClean="0"/>
              <a:t>’, especially at Outcome level </a:t>
            </a:r>
          </a:p>
          <a:p>
            <a:pPr eaLnBrk="1" hangingPunct="1">
              <a:buClr>
                <a:schemeClr val="tx1"/>
              </a:buClr>
            </a:pPr>
            <a:r>
              <a:rPr lang="en-GB" sz="800" smtClean="0"/>
              <a:t>     (UN is accountable but not fully responsible)</a:t>
            </a:r>
            <a:endParaRPr lang="en-AU" sz="8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xfrm>
            <a:off x="915988" y="744538"/>
            <a:ext cx="4964112" cy="3722687"/>
          </a:xfrm>
          <a:ln/>
        </p:spPr>
      </p:sp>
      <p:sp>
        <p:nvSpPr>
          <p:cNvPr id="39938" name="Notes Placeholder 2"/>
          <p:cNvSpPr>
            <a:spLocks noGrp="1"/>
          </p:cNvSpPr>
          <p:nvPr>
            <p:ph type="body" idx="1"/>
          </p:nvPr>
        </p:nvSpPr>
        <p:spPr>
          <a:xfrm>
            <a:off x="906463" y="4714875"/>
            <a:ext cx="4984750" cy="4467225"/>
          </a:xfrm>
          <a:noFill/>
          <a:ln/>
        </p:spPr>
        <p:txBody>
          <a:bodyPr/>
          <a:lstStyle/>
          <a:p>
            <a:pPr eaLnBrk="1" hangingPunct="1"/>
            <a:r>
              <a:rPr lang="en-CA" sz="800" b="1" i="1" smtClean="0"/>
              <a:t>RBM Handbook, p.19-20. </a:t>
            </a:r>
            <a:r>
              <a:rPr lang="en-CA" sz="800" b="1" smtClean="0"/>
              <a:t>THIS HANDBOOK IS STILL IN DRAFT VERSION AND NOT YET AVAILABLE FOR DISTRIBUTION – THIS NOTE IS FOR FACILITATORS REFERENCE ONLY</a:t>
            </a:r>
            <a:endParaRPr lang="en-CA" sz="800" b="1" i="1" smtClean="0"/>
          </a:p>
          <a:p>
            <a:pPr eaLnBrk="1" hangingPunct="1"/>
            <a:endParaRPr lang="en-CA" sz="800" b="1" i="1" smtClean="0"/>
          </a:p>
          <a:p>
            <a:pPr eaLnBrk="1" hangingPunct="1"/>
            <a:r>
              <a:rPr lang="en-CA" sz="800" i="1" smtClean="0"/>
              <a:t>Human rights based approach</a:t>
            </a:r>
            <a:r>
              <a:rPr lang="en-CA" sz="800" smtClean="0"/>
              <a:t>. The human rights-based approach brings to RBM the use of a conceptual framework to understand the causes of fulfillment or not of human rights and in doing so brings to light the underlying issues that impede development progress. It is based on international human rights standards and principles and develops the capacities of rights-holders to claim their rights and duty-bearers to fulfill their obligations. Apart from its normative value as a set of universally agreed values, standards and principles, HRBA leads to better and more sustainable results. It does so by analyzing and addressing the inequalities, discriminatory practices and unjust power relations that are often at the heart of development problems and which pose a serious threat to development progress if left unaddressed. The box below highlights HRBA within the RBM context. </a:t>
            </a:r>
          </a:p>
          <a:p>
            <a:pPr eaLnBrk="1" hangingPunct="1"/>
            <a:endParaRPr lang="en-CA" sz="800" smtClean="0"/>
          </a:p>
          <a:p>
            <a:pPr eaLnBrk="1" hangingPunct="1"/>
            <a:r>
              <a:rPr lang="en-CA" sz="800" b="1" smtClean="0"/>
              <a:t>What does a human-rights-based approach (HRBA) add to RBM? </a:t>
            </a:r>
            <a:endParaRPr lang="en-CA" sz="800" smtClean="0"/>
          </a:p>
          <a:p>
            <a:pPr eaLnBrk="1" hangingPunct="1"/>
            <a:r>
              <a:rPr lang="en-CA" sz="800" smtClean="0"/>
              <a:t>While RBM is a management tool to help reach a desired result, HRBA is a framework that helps define the results and the process by which they are achieved. </a:t>
            </a:r>
          </a:p>
          <a:p>
            <a:pPr eaLnBrk="1" hangingPunct="1"/>
            <a:r>
              <a:rPr lang="en-CA" sz="800" smtClean="0"/>
              <a:t>HRBA specifies who should be the subject of programming results: rights-holders and duty-bearers: </a:t>
            </a:r>
          </a:p>
          <a:p>
            <a:pPr eaLnBrk="1" hangingPunct="1"/>
            <a:r>
              <a:rPr lang="en-CA" sz="800" b="1" i="1" smtClean="0"/>
              <a:t>-Outcomes </a:t>
            </a:r>
            <a:r>
              <a:rPr lang="en-CA" sz="800" smtClean="0"/>
              <a:t>should reflect the improvement in the performance or the strengthened responsibility of the right-holder and duty-bearer resulting from institutional or behavioural change. </a:t>
            </a:r>
          </a:p>
          <a:p>
            <a:pPr eaLnBrk="1" hangingPunct="1"/>
            <a:r>
              <a:rPr lang="en-CA" sz="800" b="1" i="1" smtClean="0"/>
              <a:t>-Outputs </a:t>
            </a:r>
            <a:r>
              <a:rPr lang="en-CA" sz="800" smtClean="0"/>
              <a:t>should close the capacity gaps. </a:t>
            </a:r>
          </a:p>
          <a:p>
            <a:pPr eaLnBrk="1" hangingPunct="1"/>
            <a:r>
              <a:rPr lang="en-CA" sz="800" smtClean="0"/>
              <a:t>Monitoring how programmes have been guided by human rights principles *non-discrimination, participation, accountability) in the process of reaching results. </a:t>
            </a:r>
          </a:p>
          <a:p>
            <a:pPr eaLnBrk="1" hangingPunct="1"/>
            <a:r>
              <a:rPr lang="en-CA" sz="800" smtClean="0"/>
              <a:t>Specifying what should be the programming results: the realization of human rights as laid down in international instruments. </a:t>
            </a:r>
          </a:p>
        </p:txBody>
      </p:sp>
      <p:sp>
        <p:nvSpPr>
          <p:cNvPr id="39939"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4872D969-D8B7-4ADC-89F8-D25193F0EEDC}" type="slidenum">
              <a:rPr lang="en-GB" sz="1200">
                <a:latin typeface="Times New Roman" pitchFamily="18" charset="0"/>
              </a:rPr>
              <a:pPr algn="r"/>
              <a:t>13</a:t>
            </a:fld>
            <a:endParaRPr lang="en-GB" sz="120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D7237391-EA8C-49CF-B42F-9B598137B787}" type="slidenum">
              <a:rPr lang="en-GB" sz="1200">
                <a:latin typeface="Times New Roman" pitchFamily="18" charset="0"/>
              </a:rPr>
              <a:pPr algn="r"/>
              <a:t>14</a:t>
            </a:fld>
            <a:endParaRPr lang="en-GB" sz="1200">
              <a:latin typeface="Times New Roman" pitchFamily="18" charset="0"/>
            </a:endParaRPr>
          </a:p>
        </p:txBody>
      </p:sp>
      <p:sp>
        <p:nvSpPr>
          <p:cNvPr id="48130" name="Rectangle 2"/>
          <p:cNvSpPr>
            <a:spLocks noGrp="1" noRot="1" noChangeAspect="1" noChangeArrowheads="1" noTextEdit="1"/>
          </p:cNvSpPr>
          <p:nvPr>
            <p:ph type="sldImg"/>
          </p:nvPr>
        </p:nvSpPr>
        <p:spPr>
          <a:xfrm>
            <a:off x="917575" y="744538"/>
            <a:ext cx="4962525" cy="3722687"/>
          </a:xfrm>
          <a:ln/>
        </p:spPr>
      </p:sp>
      <p:sp>
        <p:nvSpPr>
          <p:cNvPr id="48131" name="Rectangle 3"/>
          <p:cNvSpPr>
            <a:spLocks noGrp="1" noChangeArrowheads="1"/>
          </p:cNvSpPr>
          <p:nvPr>
            <p:ph type="body" idx="1"/>
          </p:nvPr>
        </p:nvSpPr>
        <p:spPr>
          <a:xfrm>
            <a:off x="301625" y="4549775"/>
            <a:ext cx="6118225" cy="5046663"/>
          </a:xfrm>
          <a:noFill/>
          <a:ln/>
        </p:spPr>
        <p:txBody>
          <a:bodyPr/>
          <a:lstStyle/>
          <a:p>
            <a:r>
              <a:rPr lang="en-US" smtClean="0"/>
              <a:t>As an introduction to RBM, emphasise that there are no absolutes in RBM – rather this is a rough typology to help them navigate – a guide – not a straightjacket. </a:t>
            </a:r>
          </a:p>
          <a:p>
            <a:r>
              <a:rPr lang="en-US" smtClean="0"/>
              <a:t>Each of the columns of information appear in order, from left to right. The presenter introduces the results terminology from top to bottom (impact down to activity)</a:t>
            </a:r>
          </a:p>
          <a:p>
            <a:r>
              <a:rPr lang="en-US" smtClean="0"/>
              <a:t>Next the arrows come in. The main message here is that there is a vertical logic of causality flowing between the levels.</a:t>
            </a:r>
          </a:p>
          <a:p>
            <a:r>
              <a:rPr lang="en-US" smtClean="0"/>
              <a:t>Next the yellow column of examples emerge. These examples match the previous slide, so it is an opportunity to clarify again the levels and the causality</a:t>
            </a:r>
          </a:p>
          <a:p>
            <a:r>
              <a:rPr lang="en-US" smtClean="0"/>
              <a:t>Next the “</a:t>
            </a:r>
            <a:r>
              <a:rPr lang="en-US" u="sng" smtClean="0"/>
              <a:t>If – Then</a:t>
            </a:r>
            <a:r>
              <a:rPr lang="en-US" smtClean="0"/>
              <a:t>” flags appear. Again, emphasise the vertical, causal logic of results. </a:t>
            </a:r>
          </a:p>
          <a:p>
            <a:r>
              <a:rPr lang="en-US" smtClean="0"/>
              <a:t>The white column emerges to provide the overall focus of change for each level of result.</a:t>
            </a:r>
          </a:p>
          <a:p>
            <a:r>
              <a:rPr lang="en-US" smtClean="0"/>
              <a:t>The green column then emerges, emphasising the rough timeframe for levels of results.</a:t>
            </a:r>
          </a:p>
          <a:p>
            <a:r>
              <a:rPr lang="en-US" smtClean="0"/>
              <a:t>Next the red triangle emerges. Message: that collective accountability for results increases as they move up the chain of results. At the outcome level, no single agency is likely to be able to guarantee a result. Rather, the collective efforts of several agencies and partners will be needed. </a:t>
            </a:r>
          </a:p>
          <a:p>
            <a:r>
              <a:rPr lang="en-US" smtClean="0"/>
              <a:t>Last – the second level of outcome appears. This is the time to introduce the UN’s approach to RBM which has two levels of Outcome – UNDAF Outcome and contributing CP Outcomes. Point out that the second level of outcome is still an outcome level result (ie institutional/ behavioural; 5 years) </a:t>
            </a:r>
            <a:r>
              <a:rPr lang="en-US" u="sng" smtClean="0"/>
              <a:t>BUT</a:t>
            </a:r>
            <a:r>
              <a:rPr lang="en-US" smtClean="0"/>
              <a:t> that it has a higher level of ambition.  </a:t>
            </a:r>
          </a:p>
          <a:p>
            <a:r>
              <a:rPr lang="en-US" smtClean="0"/>
              <a:t>Now, show how different levels of results relate to human these results fit into the Results Matrix.</a:t>
            </a:r>
          </a:p>
          <a:p>
            <a:r>
              <a:rPr lang="en-GB" smtClean="0"/>
              <a:t>Realization of human rights, as laid sown in international instruments:</a:t>
            </a:r>
          </a:p>
          <a:p>
            <a:r>
              <a:rPr lang="en-GB" b="1" smtClean="0"/>
              <a:t>Impacts	Human change – change in quality of life – realisation of HRs</a:t>
            </a:r>
          </a:p>
          <a:p>
            <a:r>
              <a:rPr lang="en-GB" b="1" smtClean="0"/>
              <a:t>      ↑</a:t>
            </a:r>
          </a:p>
          <a:p>
            <a:r>
              <a:rPr lang="en-GB" b="1" smtClean="0"/>
              <a:t>Outcome: 	Increased performance of  rights-holders and duty-bearers</a:t>
            </a:r>
          </a:p>
          <a:p>
            <a:r>
              <a:rPr lang="en-GB" b="1" smtClean="0"/>
              <a:t>      ↑</a:t>
            </a:r>
          </a:p>
          <a:p>
            <a:r>
              <a:rPr lang="en-GB" b="1" smtClean="0"/>
              <a:t>Outputs: 	Strengthened capacities of  RHs, DBs 			</a:t>
            </a:r>
          </a:p>
          <a:p>
            <a:r>
              <a:rPr lang="en-GB" b="1" smtClean="0"/>
              <a:t>      ↑</a:t>
            </a:r>
          </a:p>
          <a:p>
            <a:r>
              <a:rPr lang="en-GB" b="1" smtClean="0"/>
              <a:t>Process:	Guided by Human Rights principles</a:t>
            </a:r>
            <a:endParaRPr lang="en-US" b="1" smtClean="0"/>
          </a:p>
          <a:p>
            <a:r>
              <a:rPr lang="en-US" smtClean="0"/>
              <a:t> </a:t>
            </a:r>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1EBEA805-1BDA-43FF-B9A4-CFEFB5B832E7}" type="slidenum">
              <a:rPr lang="en-GB" sz="1200">
                <a:latin typeface="Times New Roman" pitchFamily="18" charset="0"/>
              </a:rPr>
              <a:pPr algn="r"/>
              <a:t>15</a:t>
            </a:fld>
            <a:endParaRPr lang="en-GB" sz="1200">
              <a:latin typeface="Times New Roman" pitchFamily="18" charset="0"/>
            </a:endParaRPr>
          </a:p>
        </p:txBody>
      </p:sp>
      <p:sp>
        <p:nvSpPr>
          <p:cNvPr id="54274" name="Slide Image Placeholder 1"/>
          <p:cNvSpPr>
            <a:spLocks noGrp="1" noRot="1" noChangeAspect="1" noTextEdit="1"/>
          </p:cNvSpPr>
          <p:nvPr>
            <p:ph type="sldImg"/>
          </p:nvPr>
        </p:nvSpPr>
        <p:spPr>
          <a:xfrm>
            <a:off x="2227263" y="420688"/>
            <a:ext cx="2122487" cy="1592262"/>
          </a:xfrm>
          <a:ln/>
        </p:spPr>
      </p:sp>
      <p:sp>
        <p:nvSpPr>
          <p:cNvPr id="54275" name="Notes Placeholder 2"/>
          <p:cNvSpPr>
            <a:spLocks noGrp="1"/>
          </p:cNvSpPr>
          <p:nvPr>
            <p:ph type="body" idx="1"/>
          </p:nvPr>
        </p:nvSpPr>
        <p:spPr>
          <a:xfrm>
            <a:off x="390525" y="2032000"/>
            <a:ext cx="6091238" cy="7004050"/>
          </a:xfrm>
          <a:noFill/>
          <a:ln/>
        </p:spPr>
        <p:txBody>
          <a:bodyPr lIns="91427" tIns="45713" rIns="91427" bIns="45713"/>
          <a:lstStyle/>
          <a:p>
            <a:pPr eaLnBrk="1" hangingPunct="1"/>
            <a:r>
              <a:rPr lang="en-US" sz="800" smtClean="0"/>
              <a:t>Before the training ascertain whether the UNCT has taken a decision on which of option 1A or 1B they will use. If a decision has been taken, show the appropriate version. </a:t>
            </a:r>
            <a:r>
              <a:rPr lang="en-US" sz="800" b="1" smtClean="0"/>
              <a:t>See note on pros and cons of the different options.</a:t>
            </a:r>
          </a:p>
          <a:p>
            <a:pPr eaLnBrk="1" hangingPunct="1"/>
            <a:r>
              <a:rPr lang="en-US" sz="800" b="1" i="1" smtClean="0"/>
              <a:t>From UNDAF Guidelines, p15-16</a:t>
            </a:r>
          </a:p>
          <a:p>
            <a:pPr eaLnBrk="1" hangingPunct="1"/>
            <a:r>
              <a:rPr lang="en-CA" sz="800" b="1" i="1" smtClean="0"/>
              <a:t>Options: UNCTs have two options for the level of results in the UNDAF results matrix </a:t>
            </a:r>
            <a:r>
              <a:rPr lang="en-CA" sz="800" smtClean="0"/>
              <a:t>The UNCT, with the government, determines which option responds best to the country context. UNCTs have the flexibility to either keep the UNDAF results matrix at the outcome level (Option 1a), or develop a fuller results matrix, that includes outputs (Option 1b). Both options include indicators, baselines, targets, means of verification, risks and assumptions, role of partners and resources. The results chain and accountability system have to be agreed upon by all stakeholders. </a:t>
            </a:r>
          </a:p>
          <a:p>
            <a:pPr eaLnBrk="1" hangingPunct="1"/>
            <a:r>
              <a:rPr lang="en-US" sz="800" b="1" smtClean="0"/>
              <a:t>UNDAF Option 1A. </a:t>
            </a:r>
          </a:p>
          <a:p>
            <a:pPr eaLnBrk="1" hangingPunct="1"/>
            <a:r>
              <a:rPr lang="en-CA" sz="800" smtClean="0"/>
              <a:t>If a UNCT chooses </a:t>
            </a:r>
            <a:r>
              <a:rPr lang="en-CA" sz="800" b="1" smtClean="0"/>
              <a:t>Option 1a</a:t>
            </a:r>
            <a:r>
              <a:rPr lang="en-CA" sz="800" smtClean="0"/>
              <a:t>, it may prepare an UNDAF Action Plan or a similar common operational plan reflecting the outputs that contribute to the outcomes of the UNDAF. The results chain would then be: </a:t>
            </a:r>
          </a:p>
          <a:p>
            <a:pPr eaLnBrk="1" hangingPunct="1"/>
            <a:r>
              <a:rPr lang="en-CA" sz="800" smtClean="0"/>
              <a:t>Outcomes (UNDAF) ← Outputs &amp; Key Actions (UNDAF Action Plan) ← Activities (Annual Work Plans). </a:t>
            </a:r>
          </a:p>
          <a:p>
            <a:pPr eaLnBrk="1" hangingPunct="1"/>
            <a:r>
              <a:rPr lang="en-CA" sz="800" smtClean="0"/>
              <a:t>If the UNCT is not preparing an UNDAF Action Plan or a similar common operational plan, then it must ensure the flow of the results chain through: </a:t>
            </a:r>
          </a:p>
          <a:p>
            <a:pPr eaLnBrk="1" hangingPunct="1"/>
            <a:r>
              <a:rPr lang="en-CA" sz="800" smtClean="0"/>
              <a:t>Outcomes (UNDAF) ← Outputs, Key Actions &amp; Activities (Agency-specific bi-annual and annual work plans; CPAPs; Joint Programmes; Project Documents). </a:t>
            </a:r>
          </a:p>
          <a:p>
            <a:pPr eaLnBrk="1" hangingPunct="1"/>
            <a:r>
              <a:rPr lang="en-CA" sz="800" smtClean="0"/>
              <a:t>The inter-agency groups responsible for M&amp;E ensure that the output level contributions of all agencies to the outcomes of the UNDAF are captured, monitored and reported on. </a:t>
            </a:r>
            <a:endParaRPr lang="en-CA" sz="800" b="1" smtClean="0"/>
          </a:p>
          <a:p>
            <a:pPr eaLnBrk="1" hangingPunct="1"/>
            <a:r>
              <a:rPr lang="en-US" sz="800" u="sng" smtClean="0"/>
              <a:t>Key Benefits:</a:t>
            </a:r>
            <a:endParaRPr lang="en-CA" sz="800" smtClean="0"/>
          </a:p>
          <a:p>
            <a:pPr eaLnBrk="1" hangingPunct="1"/>
            <a:r>
              <a:rPr lang="en-US" sz="800" b="1" smtClean="0"/>
              <a:t>Strategic focus</a:t>
            </a:r>
            <a:r>
              <a:rPr lang="en-US" sz="800" smtClean="0"/>
              <a:t>: By keeping the UNDAF results matrix at the outcome level, the UNCT can present its collective strategic priorities and niche in the country more clearly. </a:t>
            </a:r>
            <a:endParaRPr lang="en-CA" sz="800" smtClean="0"/>
          </a:p>
          <a:p>
            <a:pPr eaLnBrk="1" hangingPunct="1"/>
            <a:r>
              <a:rPr lang="en-US" sz="800" b="1" smtClean="0"/>
              <a:t>Accountability</a:t>
            </a:r>
            <a:r>
              <a:rPr lang="en-US" sz="800" smtClean="0"/>
              <a:t>: With introduction of the UNDAF Progress Report, UNCTs are increasingly being held accountable for their contribution to results at the UNDAF outcome level in addition to outputs, regardless of where they are reflected. A stronger focus on outcomes in the UNDAF supports this shift in accountability.</a:t>
            </a:r>
            <a:endParaRPr lang="en-CA" sz="800" smtClean="0"/>
          </a:p>
          <a:p>
            <a:pPr eaLnBrk="1" hangingPunct="1"/>
            <a:r>
              <a:rPr lang="en-US" sz="800" b="1" smtClean="0"/>
              <a:t>Concise format</a:t>
            </a:r>
            <a:r>
              <a:rPr lang="en-US" sz="800" smtClean="0"/>
              <a:t>: Focus on outcomes facilitates a lean UNDAF results matrix. The UNCT’s strategic priorities, including key indicators, risks and assumptions, role of partners and required resources will be accessible in just a few pages.</a:t>
            </a:r>
            <a:endParaRPr lang="en-CA" sz="800" smtClean="0"/>
          </a:p>
          <a:p>
            <a:pPr eaLnBrk="1" hangingPunct="1"/>
            <a:r>
              <a:rPr lang="en-US" sz="800" b="1" smtClean="0"/>
              <a:t>Validity: </a:t>
            </a:r>
            <a:r>
              <a:rPr lang="en-US" sz="800" smtClean="0"/>
              <a:t>Since outcomes usually do not change, the UNDAF remains valid as the UNCT’s strategy for the entire programming cycle and does not need to be updated annually.</a:t>
            </a:r>
            <a:endParaRPr lang="en-CA" sz="800" smtClean="0"/>
          </a:p>
          <a:p>
            <a:pPr eaLnBrk="1" hangingPunct="1"/>
            <a:r>
              <a:rPr lang="en-US" sz="800" u="sng" smtClean="0"/>
              <a:t>Issues to consider:</a:t>
            </a:r>
            <a:endParaRPr lang="en-CA" sz="800" smtClean="0"/>
          </a:p>
          <a:p>
            <a:pPr eaLnBrk="1" hangingPunct="1"/>
            <a:r>
              <a:rPr lang="en-US" sz="800" b="1" smtClean="0"/>
              <a:t>No substitute for outputs</a:t>
            </a:r>
            <a:r>
              <a:rPr lang="en-US" sz="800" smtClean="0"/>
              <a:t>: The UNCT still has to develop the next level of results, namely outputs, which then need to be specified in an UNDAF Action Plan, agency CPAPs or equivalent. </a:t>
            </a:r>
            <a:endParaRPr lang="en-CA" sz="800" smtClean="0"/>
          </a:p>
          <a:p>
            <a:pPr eaLnBrk="1" hangingPunct="1"/>
            <a:r>
              <a:rPr lang="en-US" sz="800" b="1" smtClean="0"/>
              <a:t>No substitute for prioritization</a:t>
            </a:r>
            <a:r>
              <a:rPr lang="en-US" sz="800" smtClean="0"/>
              <a:t>: A shorter results matrix at outcome level is – by itself – no guarantee for a strategic UNDAF. It is critical that UNCTs rigorously prioritize results at all levels – outcomes, outputs, and activities – and limit outputs and indicators to a manageable number, regardless of whether they are contained in the UNDAF, the UNDAF Action Plan or CPAPs.</a:t>
            </a:r>
            <a:endParaRPr lang="en-CA" sz="800" smtClean="0"/>
          </a:p>
          <a:p>
            <a:pPr eaLnBrk="1" hangingPunct="1"/>
            <a:r>
              <a:rPr lang="en-US" sz="800" b="1" smtClean="0"/>
              <a:t>Risk of disconnected results chain</a:t>
            </a:r>
            <a:r>
              <a:rPr lang="en-US" sz="800" smtClean="0"/>
              <a:t>: It is advisable that UNCTs do not defer the development of outputs to a later stage. A logical and coherent results chain requires that outputs and outcomes are developed simultaneously and in an iterative way: outcomes have to be adjusted in light of outputs and vice versa in order to ensure that outputs contribute logically towards outcomes through a coherent ‘if…then…’ logic. </a:t>
            </a:r>
            <a:endParaRPr lang="en-CA" sz="800" smtClean="0"/>
          </a:p>
          <a:p>
            <a:pPr eaLnBrk="1" hangingPunct="1"/>
            <a:r>
              <a:rPr lang="en-US" sz="800" smtClean="0"/>
              <a:t> If the UNDAF remains at the outcome level, outputs can either be defined in an UNDAF Action Plan or in agency documents like CPAPs</a:t>
            </a:r>
          </a:p>
          <a:p>
            <a:pPr eaLnBrk="1" hangingPunct="1"/>
            <a:r>
              <a:rPr lang="en-CA" sz="800" smtClean="0"/>
              <a:t>Regardless of the option chosen, agencies are accountable for their respective contributions towards the achievement of outcomes. Agencies are fully accountable for their respective outputs. </a:t>
            </a:r>
            <a:r>
              <a:rPr lang="en-CA" sz="800" b="1" smtClean="0"/>
              <a:t>Outputs can be shared by two or more agencies and their implementing partners only if they indicate an opportunity for joint programming</a:t>
            </a:r>
            <a:r>
              <a:rPr lang="en-CA" sz="800" smtClean="0"/>
              <a:t>. Outputs can be adjusted, where necessary, to take account of changes in the development environment, including changes in availability of resources. (See </a:t>
            </a:r>
            <a:r>
              <a:rPr lang="en-CA" sz="800" u="sng" smtClean="0"/>
              <a:t>One Budgetary Framework</a:t>
            </a:r>
            <a:r>
              <a:rPr lang="en-CA" sz="800" smtClean="0"/>
              <a:t>) </a:t>
            </a:r>
            <a:r>
              <a:rPr lang="en-US" sz="800" smtClean="0"/>
              <a:t> </a:t>
            </a:r>
          </a:p>
        </p:txBody>
      </p:sp>
      <p:sp>
        <p:nvSpPr>
          <p:cNvPr id="4" name="Slide Number Placeholder 3"/>
          <p:cNvSpPr txBox="1">
            <a:spLocks noGrp="1"/>
          </p:cNvSpPr>
          <p:nvPr/>
        </p:nvSpPr>
        <p:spPr>
          <a:xfrm>
            <a:off x="3849688" y="9428163"/>
            <a:ext cx="2946400" cy="496887"/>
          </a:xfrm>
          <a:prstGeom prst="rect">
            <a:avLst/>
          </a:prstGeom>
          <a:noFill/>
        </p:spPr>
        <p:txBody>
          <a:bodyPr lIns="91427" tIns="45713" rIns="91427" bIns="45713" anchor="b"/>
          <a:lstStyle/>
          <a:p>
            <a:pPr algn="r" fontAlgn="auto">
              <a:spcBef>
                <a:spcPts val="0"/>
              </a:spcBef>
              <a:spcAft>
                <a:spcPts val="0"/>
              </a:spcAft>
              <a:defRPr/>
            </a:pPr>
            <a:fld id="{05370817-933A-4B04-9BE1-7E7EF1CCF24C}" type="slidenum">
              <a:rPr lang="en-US" sz="1200">
                <a:latin typeface="+mn-lt"/>
                <a:cs typeface="+mn-cs"/>
              </a:rPr>
              <a:pPr algn="r" fontAlgn="auto">
                <a:spcBef>
                  <a:spcPts val="0"/>
                </a:spcBef>
                <a:spcAft>
                  <a:spcPts val="0"/>
                </a:spcAft>
                <a:defRPr/>
              </a:pPr>
              <a:t>15</a:t>
            </a:fld>
            <a:endParaRPr lang="en-US" sz="1200" dirty="0">
              <a:latin typeface="+mn-lt"/>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A48D8F79-8F94-4EC7-943B-74D2553A9A3F}" type="slidenum">
              <a:rPr lang="en-GB" sz="1200">
                <a:latin typeface="Times New Roman" pitchFamily="18" charset="0"/>
              </a:rPr>
              <a:pPr algn="r"/>
              <a:t>16</a:t>
            </a:fld>
            <a:endParaRPr lang="en-GB" sz="1200">
              <a:latin typeface="Times New Roman" pitchFamily="18" charset="0"/>
            </a:endParaRPr>
          </a:p>
        </p:txBody>
      </p:sp>
      <p:sp>
        <p:nvSpPr>
          <p:cNvPr id="56322" name="Slide Image Placeholder 1"/>
          <p:cNvSpPr>
            <a:spLocks noGrp="1" noRot="1" noChangeAspect="1" noTextEdit="1"/>
          </p:cNvSpPr>
          <p:nvPr>
            <p:ph type="sldImg"/>
          </p:nvPr>
        </p:nvSpPr>
        <p:spPr>
          <a:xfrm>
            <a:off x="1935163" y="420688"/>
            <a:ext cx="2617787" cy="1963737"/>
          </a:xfrm>
          <a:ln/>
        </p:spPr>
      </p:sp>
      <p:sp>
        <p:nvSpPr>
          <p:cNvPr id="56323" name="Notes Placeholder 2"/>
          <p:cNvSpPr>
            <a:spLocks noGrp="1"/>
          </p:cNvSpPr>
          <p:nvPr>
            <p:ph type="body" idx="1"/>
          </p:nvPr>
        </p:nvSpPr>
        <p:spPr>
          <a:xfrm>
            <a:off x="679450" y="2544763"/>
            <a:ext cx="5438775" cy="6961187"/>
          </a:xfrm>
          <a:noFill/>
          <a:ln/>
        </p:spPr>
        <p:txBody>
          <a:bodyPr lIns="91427" tIns="45713" rIns="91427" bIns="45713"/>
          <a:lstStyle/>
          <a:p>
            <a:pPr eaLnBrk="1" hangingPunct="1"/>
            <a:r>
              <a:rPr lang="en-US" sz="800" smtClean="0"/>
              <a:t>HIDDEN SLIDE</a:t>
            </a:r>
          </a:p>
          <a:p>
            <a:pPr eaLnBrk="1" hangingPunct="1"/>
            <a:endParaRPr lang="en-US" sz="800" b="1" i="1" smtClean="0"/>
          </a:p>
          <a:p>
            <a:pPr eaLnBrk="1" hangingPunct="1"/>
            <a:r>
              <a:rPr lang="en-US" sz="800" b="1" i="1" smtClean="0"/>
              <a:t>From UNDAF Guidelines, p15-16. </a:t>
            </a:r>
            <a:r>
              <a:rPr lang="en-US" sz="800" b="1" smtClean="0"/>
              <a:t>See note on pros and cons of the different options.</a:t>
            </a:r>
          </a:p>
          <a:p>
            <a:pPr eaLnBrk="1" hangingPunct="1"/>
            <a:r>
              <a:rPr lang="en-US" sz="800" b="1" smtClean="0"/>
              <a:t>UNDAF Option 1B. </a:t>
            </a:r>
          </a:p>
          <a:p>
            <a:pPr eaLnBrk="1" hangingPunct="1"/>
            <a:r>
              <a:rPr lang="en-CA" sz="800" b="1" i="1" smtClean="0"/>
              <a:t>Options: UNCTs have two options for the level of results in the UNDAF results matrix </a:t>
            </a:r>
            <a:r>
              <a:rPr lang="en-CA" sz="800" smtClean="0"/>
              <a:t>The UNCT, with the government, determines which option responds best to the country context. UNCTs have the flexibility to either keep the UNDAF results matrix at the outcome level (Option 1a), or develop a fuller results matrix, that includes outputs (Option 1b). Both options include indicators, baselines, targets, means of verification, risks and assumptions, role of partners and resources. The results chain and accountability system have to be agreed upon by all stakeholders. </a:t>
            </a:r>
          </a:p>
          <a:p>
            <a:pPr eaLnBrk="1" hangingPunct="1"/>
            <a:endParaRPr lang="en-CA" sz="800" smtClean="0"/>
          </a:p>
          <a:p>
            <a:pPr eaLnBrk="1" hangingPunct="1"/>
            <a:r>
              <a:rPr lang="en-CA" sz="800" smtClean="0"/>
              <a:t>If a UNCT chooses </a:t>
            </a:r>
            <a:r>
              <a:rPr lang="en-CA" sz="800" b="1" smtClean="0"/>
              <a:t>Option 1b</a:t>
            </a:r>
            <a:r>
              <a:rPr lang="en-CA" sz="800" smtClean="0"/>
              <a:t>, and is not preparing an UNDAF Action Plan or a similar common operational plan, the results chain would then be: </a:t>
            </a:r>
          </a:p>
          <a:p>
            <a:pPr eaLnBrk="1" hangingPunct="1"/>
            <a:r>
              <a:rPr lang="en-CA" sz="800" smtClean="0"/>
              <a:t>Outcomes &amp; Outputs (UNDAF) ← Outputs &amp; Key Actions (CPAPs/Project documents) ← Activities (Annual Work Plans). </a:t>
            </a:r>
          </a:p>
          <a:p>
            <a:pPr eaLnBrk="1" hangingPunct="1"/>
            <a:r>
              <a:rPr lang="en-US" sz="800" smtClean="0"/>
              <a:t>This option represents the conventional format of the UNDAF results matrix. </a:t>
            </a:r>
            <a:endParaRPr lang="en-CA" sz="800" smtClean="0"/>
          </a:p>
          <a:p>
            <a:pPr eaLnBrk="1" hangingPunct="1"/>
            <a:endParaRPr lang="en-US" sz="800" smtClean="0"/>
          </a:p>
          <a:p>
            <a:pPr eaLnBrk="1" hangingPunct="1"/>
            <a:r>
              <a:rPr lang="en-US" sz="800" u="sng" smtClean="0"/>
              <a:t>Key Benefits:</a:t>
            </a:r>
            <a:endParaRPr lang="en-CA" sz="800" u="sng" smtClean="0"/>
          </a:p>
          <a:p>
            <a:pPr eaLnBrk="1" hangingPunct="1"/>
            <a:r>
              <a:rPr lang="en-US" sz="800" b="1" smtClean="0"/>
              <a:t>Transparency</a:t>
            </a:r>
            <a:r>
              <a:rPr lang="en-US" sz="800" smtClean="0"/>
              <a:t>: Overview of the full extent of UN commitments in the country; </a:t>
            </a:r>
            <a:endParaRPr lang="en-CA" sz="800" smtClean="0"/>
          </a:p>
          <a:p>
            <a:pPr eaLnBrk="1" hangingPunct="1"/>
            <a:r>
              <a:rPr lang="en-US" sz="800" b="1" smtClean="0"/>
              <a:t>Accountability</a:t>
            </a:r>
            <a:r>
              <a:rPr lang="en-US" sz="800" smtClean="0"/>
              <a:t>: A detailed UNDAF results matrix provides the UNCT with a clear accountability framework since the division of labour between agencies only becomes apparent at that level: usually, only one agency is accountable for each output. </a:t>
            </a:r>
            <a:endParaRPr lang="en-CA" sz="800" smtClean="0"/>
          </a:p>
          <a:p>
            <a:pPr eaLnBrk="1" hangingPunct="1"/>
            <a:r>
              <a:rPr lang="en-US" sz="800" u="sng" smtClean="0"/>
              <a:t> Issues to consider:</a:t>
            </a:r>
            <a:endParaRPr lang="en-CA" sz="800" u="sng" smtClean="0"/>
          </a:p>
          <a:p>
            <a:pPr eaLnBrk="1" hangingPunct="1"/>
            <a:r>
              <a:rPr lang="en-US" sz="800" b="1" smtClean="0"/>
              <a:t>Transaction costs</a:t>
            </a:r>
            <a:r>
              <a:rPr lang="en-US" sz="800" smtClean="0"/>
              <a:t>: Developing a realistic, coherent and logical results framework that includes both outcomes and outputs may be a difficult and time-consuming process. Yet, as experience has shown, this investment in the initial planning stage will greatly facilitate effective implementation, monitoring and evaluation throughout the programming cycle.</a:t>
            </a:r>
            <a:endParaRPr lang="en-CA" sz="800" smtClean="0"/>
          </a:p>
          <a:p>
            <a:pPr eaLnBrk="1" hangingPunct="1"/>
            <a:r>
              <a:rPr lang="en-US" sz="800" b="1" smtClean="0"/>
              <a:t>Prioritization</a:t>
            </a:r>
            <a:r>
              <a:rPr lang="en-US" sz="800" smtClean="0"/>
              <a:t>: Previous UNDAF generations had the tendency to contain far too many outputs and indicators in order to be useful as effective management tools. The UNCT needs to prioritize its results at every level (outcomes, outputs, activities) in line with its capacities and comparative advantage and without compromising the flow of the results chain.</a:t>
            </a:r>
            <a:endParaRPr lang="en-CA" sz="800" smtClean="0"/>
          </a:p>
          <a:p>
            <a:pPr eaLnBrk="1" hangingPunct="1"/>
            <a:endParaRPr lang="en-CA" sz="800" smtClean="0"/>
          </a:p>
          <a:p>
            <a:pPr eaLnBrk="1" hangingPunct="1"/>
            <a:r>
              <a:rPr lang="en-CA" sz="800" smtClean="0"/>
              <a:t>Regardless of the option chosen, agencies are accountable for their respective contributions towards the achievement of outcomes. Agencies are fully accountable for their respective outputs. </a:t>
            </a:r>
            <a:r>
              <a:rPr lang="en-CA" sz="800" b="1" smtClean="0"/>
              <a:t>Outputs can be shared by two or more agencies and their implementing partners only if they indicate an opportunity for joint programming</a:t>
            </a:r>
            <a:r>
              <a:rPr lang="en-CA" sz="800" smtClean="0"/>
              <a:t>. Outputs can be adjusted, where necessary, to take account of changes in the development environment, including changes in availability of resources. (See </a:t>
            </a:r>
            <a:r>
              <a:rPr lang="en-CA" sz="800" u="sng" smtClean="0"/>
              <a:t>One Budgetary Framework</a:t>
            </a:r>
            <a:r>
              <a:rPr lang="en-CA" sz="800" smtClean="0"/>
              <a:t>) </a:t>
            </a:r>
            <a:r>
              <a:rPr lang="en-US" sz="800" smtClean="0"/>
              <a:t> </a:t>
            </a:r>
          </a:p>
          <a:p>
            <a:pPr eaLnBrk="1" hangingPunct="1"/>
            <a:r>
              <a:rPr lang="en-US" sz="800" smtClean="0"/>
              <a:t> </a:t>
            </a:r>
          </a:p>
        </p:txBody>
      </p:sp>
      <p:sp>
        <p:nvSpPr>
          <p:cNvPr id="4" name="Slide Number Placeholder 3"/>
          <p:cNvSpPr txBox="1">
            <a:spLocks noGrp="1"/>
          </p:cNvSpPr>
          <p:nvPr/>
        </p:nvSpPr>
        <p:spPr>
          <a:xfrm>
            <a:off x="3849688" y="9428163"/>
            <a:ext cx="2946400" cy="496887"/>
          </a:xfrm>
          <a:prstGeom prst="rect">
            <a:avLst/>
          </a:prstGeom>
          <a:noFill/>
        </p:spPr>
        <p:txBody>
          <a:bodyPr lIns="91427" tIns="45713" rIns="91427" bIns="45713" anchor="b"/>
          <a:lstStyle/>
          <a:p>
            <a:pPr algn="r" fontAlgn="auto">
              <a:spcBef>
                <a:spcPts val="0"/>
              </a:spcBef>
              <a:spcAft>
                <a:spcPts val="0"/>
              </a:spcAft>
              <a:defRPr/>
            </a:pPr>
            <a:fld id="{2B5D32C1-99DF-4BDD-92B6-2178CF9EDA3A}" type="slidenum">
              <a:rPr lang="en-US" sz="1200">
                <a:latin typeface="+mn-lt"/>
                <a:cs typeface="+mn-cs"/>
              </a:rPr>
              <a:pPr algn="r" fontAlgn="auto">
                <a:spcBef>
                  <a:spcPts val="0"/>
                </a:spcBef>
                <a:spcAft>
                  <a:spcPts val="0"/>
                </a:spcAft>
                <a:defRPr/>
              </a:pPr>
              <a:t>16</a:t>
            </a:fld>
            <a:endParaRPr lang="en-US" sz="1200" dirty="0">
              <a:latin typeface="+mn-lt"/>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noTextEdit="1"/>
          </p:cNvSpPr>
          <p:nvPr>
            <p:ph type="sldImg"/>
          </p:nvPr>
        </p:nvSpPr>
        <p:spPr>
          <a:xfrm>
            <a:off x="915988" y="744538"/>
            <a:ext cx="4964112" cy="3722687"/>
          </a:xfrm>
          <a:ln/>
        </p:spPr>
      </p:sp>
      <p:sp>
        <p:nvSpPr>
          <p:cNvPr id="61442" name="Notes Placeholder 2"/>
          <p:cNvSpPr>
            <a:spLocks noGrp="1"/>
          </p:cNvSpPr>
          <p:nvPr>
            <p:ph type="body" idx="1"/>
          </p:nvPr>
        </p:nvSpPr>
        <p:spPr>
          <a:xfrm>
            <a:off x="906463" y="4714875"/>
            <a:ext cx="4984750" cy="4467225"/>
          </a:xfrm>
          <a:noFill/>
          <a:ln/>
        </p:spPr>
        <p:txBody>
          <a:bodyPr/>
          <a:lstStyle/>
          <a:p>
            <a:pPr eaLnBrk="1" hangingPunct="1"/>
            <a:r>
              <a:rPr lang="en-CA" sz="800" smtClean="0"/>
              <a:t>Groups should clear space at their table or on the floor, spread the cards out and create a results framework, using this diagram as a general model. </a:t>
            </a:r>
          </a:p>
          <a:p>
            <a:pPr eaLnBrk="1" hangingPunct="1"/>
            <a:r>
              <a:rPr lang="en-CA" sz="800" smtClean="0"/>
              <a:t>Be sure to point out that this is </a:t>
            </a:r>
            <a:r>
              <a:rPr lang="en-CA" sz="800" b="1" smtClean="0"/>
              <a:t>a model only </a:t>
            </a:r>
            <a:r>
              <a:rPr lang="en-CA" sz="800" smtClean="0"/>
              <a:t>– the cards may contain more than 2 outcomes.</a:t>
            </a:r>
          </a:p>
        </p:txBody>
      </p:sp>
      <p:sp>
        <p:nvSpPr>
          <p:cNvPr id="6144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86A481DD-7C9F-48FB-83BC-7643A41A1E1D}" type="slidenum">
              <a:rPr lang="en-GB" sz="1200">
                <a:latin typeface="Times New Roman" pitchFamily="18" charset="0"/>
              </a:rPr>
              <a:pPr algn="r"/>
              <a:t>17</a:t>
            </a:fld>
            <a:endParaRPr lang="en-GB" sz="120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a:xfrm>
            <a:off x="1131888" y="350838"/>
            <a:ext cx="4402137" cy="3302000"/>
          </a:xfrm>
          <a:ln/>
        </p:spPr>
      </p:sp>
      <p:sp>
        <p:nvSpPr>
          <p:cNvPr id="63490" name="Notes Placeholder 2"/>
          <p:cNvSpPr>
            <a:spLocks noGrp="1"/>
          </p:cNvSpPr>
          <p:nvPr>
            <p:ph type="body" idx="1"/>
          </p:nvPr>
        </p:nvSpPr>
        <p:spPr>
          <a:xfrm>
            <a:off x="379413" y="3868738"/>
            <a:ext cx="6351587" cy="5465762"/>
          </a:xfrm>
          <a:noFill/>
          <a:ln/>
        </p:spPr>
        <p:txBody>
          <a:bodyPr/>
          <a:lstStyle/>
          <a:p>
            <a:pPr eaLnBrk="1" hangingPunct="1">
              <a:spcBef>
                <a:spcPct val="0"/>
              </a:spcBef>
            </a:pPr>
            <a:r>
              <a:rPr lang="en-CA" sz="800" smtClean="0"/>
              <a:t>This card set is available in the resources for this session.</a:t>
            </a:r>
          </a:p>
          <a:p>
            <a:pPr eaLnBrk="1" hangingPunct="1">
              <a:spcBef>
                <a:spcPct val="0"/>
              </a:spcBef>
            </a:pPr>
            <a:endParaRPr lang="en-US" sz="800" smtClean="0"/>
          </a:p>
          <a:p>
            <a:pPr eaLnBrk="1" hangingPunct="1">
              <a:spcBef>
                <a:spcPct val="0"/>
              </a:spcBef>
            </a:pPr>
            <a:r>
              <a:rPr lang="en-US" sz="800" u="sng" smtClean="0"/>
              <a:t>Instruction:</a:t>
            </a:r>
          </a:p>
          <a:p>
            <a:pPr eaLnBrk="1" hangingPunct="1">
              <a:spcBef>
                <a:spcPct val="0"/>
              </a:spcBef>
            </a:pPr>
            <a:r>
              <a:rPr lang="en-US" sz="800" smtClean="0"/>
              <a:t>“These card sets contain results from a current UNDAF. There is 1 National priority, there are 2 or more outcomes, and for each outcome there are 2 or more outputs. But the cards are all jumbled-up! Spread the cards out on your table and re-create the results framework. Please use the model on the slide (show slide with generic results framework, as an example).</a:t>
            </a:r>
            <a:endParaRPr lang="en-CA" sz="800" smtClean="0"/>
          </a:p>
          <a:p>
            <a:pPr eaLnBrk="1" hangingPunct="1">
              <a:spcBef>
                <a:spcPct val="0"/>
              </a:spcBef>
            </a:pPr>
            <a:r>
              <a:rPr lang="en-US" sz="800" smtClean="0"/>
              <a:t>After 10 minutes, stop and debrief with ‘solution’ on slide</a:t>
            </a:r>
            <a:endParaRPr lang="en-CA" sz="800" smtClean="0"/>
          </a:p>
          <a:p>
            <a:pPr eaLnBrk="1" hangingPunct="1">
              <a:spcBef>
                <a:spcPct val="0"/>
              </a:spcBef>
            </a:pPr>
            <a:r>
              <a:rPr lang="en-US" sz="800" smtClean="0"/>
              <a:t>Facilitate a discussion on the exercise. Review the slide notes for examples of common questions and issues. Ask participants if they agree or disagree with the UNCT’s results framework. Take all points, have a discussion, but </a:t>
            </a:r>
            <a:r>
              <a:rPr lang="en-US" sz="800" b="1" smtClean="0"/>
              <a:t>don’t insist that the UNCT framework is correct or the only solution</a:t>
            </a:r>
            <a:r>
              <a:rPr lang="en-US" sz="800" smtClean="0"/>
              <a:t>. In the discussion, you will be asking participants to use their new knowledge about RBM to challenge the results.</a:t>
            </a:r>
          </a:p>
          <a:p>
            <a:pPr eaLnBrk="1" hangingPunct="1">
              <a:spcBef>
                <a:spcPct val="0"/>
              </a:spcBef>
            </a:pPr>
            <a:endParaRPr lang="en-US" sz="800" smtClean="0"/>
          </a:p>
          <a:p>
            <a:pPr eaLnBrk="1" hangingPunct="1">
              <a:spcBef>
                <a:spcPct val="0"/>
              </a:spcBef>
            </a:pPr>
            <a:r>
              <a:rPr lang="en-US" sz="800" smtClean="0"/>
              <a:t>The key points to emphasise:</a:t>
            </a:r>
          </a:p>
          <a:p>
            <a:pPr eaLnBrk="1" hangingPunct="1">
              <a:spcBef>
                <a:spcPct val="0"/>
              </a:spcBef>
            </a:pPr>
            <a:r>
              <a:rPr lang="en-US" sz="800" smtClean="0"/>
              <a:t>- RBM is not a science</a:t>
            </a:r>
          </a:p>
          <a:p>
            <a:pPr eaLnBrk="1" hangingPunct="1">
              <a:spcBef>
                <a:spcPct val="0"/>
              </a:spcBef>
            </a:pPr>
            <a:r>
              <a:rPr lang="en-US" sz="800" smtClean="0"/>
              <a:t>- An outcome in one country situation, may be more appropriate as an output in another - context is critical</a:t>
            </a:r>
          </a:p>
          <a:p>
            <a:pPr eaLnBrk="1" hangingPunct="1">
              <a:spcBef>
                <a:spcPct val="0"/>
              </a:spcBef>
            </a:pPr>
            <a:r>
              <a:rPr lang="en-US" sz="800" smtClean="0"/>
              <a:t>- The flow or logic of results is most important – and not that it is correct absolutely, but that it is </a:t>
            </a:r>
            <a:r>
              <a:rPr lang="en-US" sz="800" u="sng" smtClean="0"/>
              <a:t>plausible</a:t>
            </a:r>
            <a:r>
              <a:rPr lang="en-US" sz="800" smtClean="0"/>
              <a:t>, taking into consideration the role of partners and assumptions </a:t>
            </a:r>
            <a:endParaRPr lang="en-CA" sz="800" smtClean="0"/>
          </a:p>
          <a:p>
            <a:pPr eaLnBrk="1" hangingPunct="1">
              <a:spcBef>
                <a:spcPct val="0"/>
              </a:spcBef>
            </a:pPr>
            <a:endParaRPr lang="en-CA" sz="800" smtClean="0"/>
          </a:p>
          <a:p>
            <a:pPr eaLnBrk="1" hangingPunct="1">
              <a:spcBef>
                <a:spcPct val="0"/>
              </a:spcBef>
            </a:pPr>
            <a:r>
              <a:rPr lang="en-CA" sz="800" smtClean="0"/>
              <a:t>3 common issues raised during de-briefing:</a:t>
            </a:r>
          </a:p>
          <a:p>
            <a:pPr eaLnBrk="1" hangingPunct="1">
              <a:spcBef>
                <a:spcPct val="0"/>
              </a:spcBef>
            </a:pPr>
            <a:r>
              <a:rPr lang="en-CA" sz="800" smtClean="0"/>
              <a:t>Issue: 1</a:t>
            </a:r>
            <a:r>
              <a:rPr lang="en-CA" sz="800" baseline="30000" smtClean="0"/>
              <a:t>st</a:t>
            </a:r>
            <a:r>
              <a:rPr lang="en-CA" sz="800" smtClean="0"/>
              <a:t> Outcome</a:t>
            </a:r>
          </a:p>
          <a:p>
            <a:pPr eaLnBrk="1" hangingPunct="1">
              <a:spcBef>
                <a:spcPct val="0"/>
              </a:spcBef>
            </a:pPr>
            <a:r>
              <a:rPr lang="en-CA" sz="800" smtClean="0"/>
              <a:t>New businesses and jobs are created… is too ambitious – the UN is not in the business of creating new jobs, we can’t guarantee that…etc.</a:t>
            </a:r>
          </a:p>
          <a:p>
            <a:pPr eaLnBrk="1" hangingPunct="1">
              <a:spcBef>
                <a:spcPct val="0"/>
              </a:spcBef>
            </a:pPr>
            <a:r>
              <a:rPr lang="en-CA" sz="800" smtClean="0"/>
              <a:t> </a:t>
            </a:r>
          </a:p>
          <a:p>
            <a:pPr eaLnBrk="1" hangingPunct="1">
              <a:spcBef>
                <a:spcPct val="0"/>
              </a:spcBef>
            </a:pPr>
            <a:r>
              <a:rPr lang="en-CA" sz="800" smtClean="0"/>
              <a:t>Response:</a:t>
            </a:r>
          </a:p>
          <a:p>
            <a:pPr eaLnBrk="1" hangingPunct="1">
              <a:spcBef>
                <a:spcPct val="0"/>
              </a:spcBef>
            </a:pPr>
            <a:r>
              <a:rPr lang="en-CA" sz="800" smtClean="0"/>
              <a:t>- It </a:t>
            </a:r>
            <a:r>
              <a:rPr lang="en-CA" sz="800" u="sng" smtClean="0"/>
              <a:t>is</a:t>
            </a:r>
            <a:r>
              <a:rPr lang="en-CA" sz="800" smtClean="0"/>
              <a:t> a high level result, that relates to both institutional and behavioural change. The ambition is heightened by the focus in ‘poor’ areas. The measurement and targeting of this is difficult, and the sustainability could be a question.</a:t>
            </a:r>
          </a:p>
          <a:p>
            <a:pPr eaLnBrk="1" hangingPunct="1">
              <a:spcBef>
                <a:spcPct val="0"/>
              </a:spcBef>
            </a:pPr>
            <a:r>
              <a:rPr lang="en-CA" sz="800" smtClean="0"/>
              <a:t>- You are right that the UN cannot guarantee this result. It will require work and investment by many partners. But this makes it an outcome. The UN makes a contribution, but is not solely responsible for its achievement. The UN’s specific contributions - its promises - are listed in the outputs </a:t>
            </a:r>
          </a:p>
          <a:p>
            <a:pPr eaLnBrk="1" hangingPunct="1">
              <a:spcBef>
                <a:spcPct val="0"/>
              </a:spcBef>
            </a:pPr>
            <a:r>
              <a:rPr lang="en-CA" sz="800" smtClean="0"/>
              <a:t>- But is the outcome still too ambitious?</a:t>
            </a:r>
          </a:p>
          <a:p>
            <a:pPr eaLnBrk="1" hangingPunct="1">
              <a:spcBef>
                <a:spcPct val="0"/>
              </a:spcBef>
            </a:pPr>
            <a:r>
              <a:rPr lang="en-CA" sz="800" smtClean="0"/>
              <a:t>- The key aspect is the focus on ‘targeted’ areas. If the UN and partners were expecting to affect the rate  of new business development and job creation nationally, it would be worrying. However the focus on targeted areas is important. For example, it could be a pilot business development initiative in 1 Province or several under-served Districts.  In this situation, it is </a:t>
            </a:r>
            <a:r>
              <a:rPr lang="en-CA" sz="800" u="sng" smtClean="0"/>
              <a:t>plausible</a:t>
            </a:r>
            <a:r>
              <a:rPr lang="en-CA" sz="800" smtClean="0"/>
              <a:t> that he resources of the UNCT, working with national and local partners and donors, could achieve this result. </a:t>
            </a:r>
          </a:p>
          <a:p>
            <a:pPr eaLnBrk="1" hangingPunct="1">
              <a:spcBef>
                <a:spcPct val="0"/>
              </a:spcBef>
            </a:pPr>
            <a:endParaRPr lang="en-CA" sz="800" smtClean="0"/>
          </a:p>
          <a:p>
            <a:pPr eaLnBrk="1" hangingPunct="1">
              <a:spcBef>
                <a:spcPct val="0"/>
              </a:spcBef>
            </a:pPr>
            <a:r>
              <a:rPr lang="en-CA" sz="800" smtClean="0"/>
              <a:t>Issue: 2</a:t>
            </a:r>
            <a:r>
              <a:rPr lang="en-CA" sz="800" baseline="30000" smtClean="0"/>
              <a:t>nd</a:t>
            </a:r>
            <a:r>
              <a:rPr lang="en-CA" sz="800" smtClean="0"/>
              <a:t> Outcome</a:t>
            </a:r>
          </a:p>
          <a:p>
            <a:pPr eaLnBrk="1" hangingPunct="1">
              <a:spcBef>
                <a:spcPct val="0"/>
              </a:spcBef>
            </a:pPr>
            <a:r>
              <a:rPr lang="en-CA" sz="800" smtClean="0"/>
              <a:t>The UN cannot guarantee that  local public administrations are more effective and transparent – this is also too ambitious.</a:t>
            </a:r>
          </a:p>
          <a:p>
            <a:pPr eaLnBrk="1" hangingPunct="1">
              <a:spcBef>
                <a:spcPct val="0"/>
              </a:spcBef>
            </a:pPr>
            <a:endParaRPr lang="en-CA" sz="800" smtClean="0"/>
          </a:p>
        </p:txBody>
      </p:sp>
      <p:sp>
        <p:nvSpPr>
          <p:cNvPr id="63491"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A6834FA2-0765-406F-BD96-422D0A60E512}" type="slidenum">
              <a:rPr lang="en-GB" sz="1200">
                <a:latin typeface="Times New Roman" pitchFamily="18" charset="0"/>
              </a:rPr>
              <a:pPr algn="r"/>
              <a:t>18</a:t>
            </a:fld>
            <a:endParaRPr lang="en-GB" sz="120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noTextEdit="1"/>
          </p:cNvSpPr>
          <p:nvPr>
            <p:ph type="sldImg"/>
          </p:nvPr>
        </p:nvSpPr>
        <p:spPr>
          <a:xfrm>
            <a:off x="915988" y="744538"/>
            <a:ext cx="4964112" cy="3722687"/>
          </a:xfrm>
          <a:ln/>
        </p:spPr>
      </p:sp>
      <p:sp>
        <p:nvSpPr>
          <p:cNvPr id="67586" name="Notes Placeholder 2"/>
          <p:cNvSpPr>
            <a:spLocks noGrp="1"/>
          </p:cNvSpPr>
          <p:nvPr>
            <p:ph type="body" idx="1"/>
          </p:nvPr>
        </p:nvSpPr>
        <p:spPr>
          <a:xfrm>
            <a:off x="906463" y="4714875"/>
            <a:ext cx="4984750" cy="4467225"/>
          </a:xfrm>
          <a:noFill/>
          <a:ln/>
        </p:spPr>
        <p:txBody>
          <a:bodyPr/>
          <a:lstStyle/>
          <a:p>
            <a:pPr eaLnBrk="1" hangingPunct="1"/>
            <a:r>
              <a:rPr lang="en-CA" sz="800" smtClean="0"/>
              <a:t>HIDDEN SLIDE</a:t>
            </a:r>
          </a:p>
          <a:p>
            <a:pPr eaLnBrk="1" hangingPunct="1"/>
            <a:endParaRPr lang="en-CA" sz="800" smtClean="0"/>
          </a:p>
          <a:p>
            <a:pPr eaLnBrk="1" hangingPunct="1"/>
            <a:r>
              <a:rPr lang="en-CA" sz="800" smtClean="0"/>
              <a:t>This card set is available in the resources for this session.</a:t>
            </a:r>
          </a:p>
          <a:p>
            <a:pPr eaLnBrk="1" hangingPunct="1"/>
            <a:endParaRPr lang="en-CA" sz="800" smtClean="0"/>
          </a:p>
        </p:txBody>
      </p:sp>
      <p:sp>
        <p:nvSpPr>
          <p:cNvPr id="67587"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B36206ED-B02A-4231-93BF-EF32D680E390}" type="slidenum">
              <a:rPr lang="en-GB" sz="1200">
                <a:latin typeface="Times New Roman" pitchFamily="18" charset="0"/>
              </a:rPr>
              <a:pPr algn="r"/>
              <a:t>19</a:t>
            </a:fld>
            <a:endParaRPr lang="en-GB" sz="120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a:xfrm>
            <a:off x="917575" y="744538"/>
            <a:ext cx="4962525" cy="3722687"/>
          </a:xfrm>
          <a:ln/>
        </p:spPr>
      </p:sp>
      <p:sp>
        <p:nvSpPr>
          <p:cNvPr id="17410" name="Notes Placeholder 2"/>
          <p:cNvSpPr>
            <a:spLocks noGrp="1"/>
          </p:cNvSpPr>
          <p:nvPr>
            <p:ph type="body" idx="1"/>
          </p:nvPr>
        </p:nvSpPr>
        <p:spPr>
          <a:noFill/>
          <a:ln/>
        </p:spPr>
        <p:txBody>
          <a:bodyPr/>
          <a:lstStyle/>
          <a:p>
            <a:pPr eaLnBrk="1" hangingPunct="1"/>
            <a:endParaRPr lang="en-GB" smtClean="0"/>
          </a:p>
        </p:txBody>
      </p:sp>
      <p:sp>
        <p:nvSpPr>
          <p:cNvPr id="17411" name="Slide Number Placeholder 3"/>
          <p:cNvSpPr>
            <a:spLocks noGrp="1"/>
          </p:cNvSpPr>
          <p:nvPr>
            <p:ph type="sldNum" sz="quarter" idx="5"/>
          </p:nvPr>
        </p:nvSpPr>
        <p:spPr>
          <a:noFill/>
        </p:spPr>
        <p:txBody>
          <a:bodyPr/>
          <a:lstStyle/>
          <a:p>
            <a:fld id="{3C2D7C6F-E0D2-4093-A846-B5A332C248AB}" type="slidenum">
              <a:rPr lang="en-US" smtClean="0">
                <a:cs typeface="Arial" charset="0"/>
              </a:rPr>
              <a:pPr/>
              <a:t>2</a:t>
            </a:fld>
            <a:endParaRPr lang="en-US" smtClean="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noTextEdit="1"/>
          </p:cNvSpPr>
          <p:nvPr>
            <p:ph type="sldImg"/>
          </p:nvPr>
        </p:nvSpPr>
        <p:spPr>
          <a:xfrm>
            <a:off x="915988" y="744538"/>
            <a:ext cx="4964112" cy="3722687"/>
          </a:xfrm>
          <a:ln/>
        </p:spPr>
      </p:sp>
      <p:sp>
        <p:nvSpPr>
          <p:cNvPr id="69634"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69635"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0B1E19BC-354B-4504-9D27-850A0AEA16EB}" type="slidenum">
              <a:rPr lang="en-GB" sz="1200">
                <a:latin typeface="Times New Roman" pitchFamily="18" charset="0"/>
              </a:rPr>
              <a:pPr algn="r"/>
              <a:t>20</a:t>
            </a:fld>
            <a:endParaRPr lang="en-GB" sz="120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noTextEdit="1"/>
          </p:cNvSpPr>
          <p:nvPr>
            <p:ph type="sldImg"/>
          </p:nvPr>
        </p:nvSpPr>
        <p:spPr>
          <a:xfrm>
            <a:off x="915988" y="744538"/>
            <a:ext cx="4964112" cy="3722687"/>
          </a:xfrm>
          <a:ln/>
        </p:spPr>
      </p:sp>
      <p:sp>
        <p:nvSpPr>
          <p:cNvPr id="71682"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7168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BA046683-3100-4A24-B22B-9ABD97132DC9}" type="slidenum">
              <a:rPr lang="en-GB" sz="1200">
                <a:latin typeface="Times New Roman" pitchFamily="18" charset="0"/>
              </a:rPr>
              <a:pPr algn="r"/>
              <a:t>21</a:t>
            </a:fld>
            <a:endParaRPr lang="en-GB" sz="1200">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noTextEdit="1"/>
          </p:cNvSpPr>
          <p:nvPr>
            <p:ph type="sldImg"/>
          </p:nvPr>
        </p:nvSpPr>
        <p:spPr>
          <a:xfrm>
            <a:off x="915988" y="744538"/>
            <a:ext cx="4964112" cy="3722687"/>
          </a:xfrm>
          <a:ln/>
        </p:spPr>
      </p:sp>
      <p:sp>
        <p:nvSpPr>
          <p:cNvPr id="75778"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75779"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FB5E0C20-9617-4D3C-9B77-1F1C112EDA93}" type="slidenum">
              <a:rPr lang="en-GB" sz="1200">
                <a:latin typeface="Times New Roman" pitchFamily="18" charset="0"/>
              </a:rPr>
              <a:pPr algn="r"/>
              <a:t>22</a:t>
            </a:fld>
            <a:endParaRPr lang="en-GB" sz="1200">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noTextEdit="1"/>
          </p:cNvSpPr>
          <p:nvPr>
            <p:ph type="sldImg"/>
          </p:nvPr>
        </p:nvSpPr>
        <p:spPr>
          <a:xfrm>
            <a:off x="915988" y="744538"/>
            <a:ext cx="4964112" cy="3722687"/>
          </a:xfrm>
          <a:ln/>
        </p:spPr>
      </p:sp>
      <p:sp>
        <p:nvSpPr>
          <p:cNvPr id="86018" name="Notes Placeholder 2"/>
          <p:cNvSpPr>
            <a:spLocks noGrp="1"/>
          </p:cNvSpPr>
          <p:nvPr>
            <p:ph type="body" idx="1"/>
          </p:nvPr>
        </p:nvSpPr>
        <p:spPr>
          <a:xfrm>
            <a:off x="906463" y="4714875"/>
            <a:ext cx="4984750" cy="4467225"/>
          </a:xfrm>
          <a:noFill/>
          <a:ln/>
        </p:spPr>
        <p:txBody>
          <a:bodyPr/>
          <a:lstStyle/>
          <a:p>
            <a:pPr eaLnBrk="1" hangingPunct="1"/>
            <a:endParaRPr lang="en-CA" sz="800" smtClean="0"/>
          </a:p>
          <a:p>
            <a:pPr eaLnBrk="1" hangingPunct="1"/>
            <a:r>
              <a:rPr lang="en-CA" sz="800" smtClean="0"/>
              <a:t>Indicators:</a:t>
            </a:r>
          </a:p>
          <a:p>
            <a:pPr eaLnBrk="1" hangingPunct="1"/>
            <a:r>
              <a:rPr lang="en-CA" sz="800" smtClean="0"/>
              <a:t>- % women completing 4 ANC visits</a:t>
            </a:r>
          </a:p>
          <a:p>
            <a:pPr eaLnBrk="1" hangingPunct="1"/>
            <a:r>
              <a:rPr lang="en-CA" sz="800" smtClean="0"/>
              <a:t>- % births supervised by trained birth attendant</a:t>
            </a:r>
          </a:p>
          <a:p>
            <a:pPr eaLnBrk="1" hangingPunct="1"/>
            <a:r>
              <a:rPr lang="en-CA" sz="800" smtClean="0"/>
              <a:t>- No. District Health Centres staffed and equipped to provide EMOC services </a:t>
            </a:r>
          </a:p>
          <a:p>
            <a:pPr eaLnBrk="1" hangingPunct="1"/>
            <a:r>
              <a:rPr lang="en-CA" sz="800" smtClean="0"/>
              <a:t>- % women/ families reporting they are satisfied with obstetric care services (in-service survey completed in all health centres)</a:t>
            </a:r>
          </a:p>
          <a:p>
            <a:pPr eaLnBrk="1" hangingPunct="1"/>
            <a:endParaRPr lang="en-CA" sz="800" smtClean="0"/>
          </a:p>
          <a:p>
            <a:pPr eaLnBrk="1" hangingPunct="1"/>
            <a:endParaRPr lang="en-CA" sz="800" smtClean="0"/>
          </a:p>
          <a:p>
            <a:pPr eaLnBrk="1" hangingPunct="1"/>
            <a:endParaRPr lang="en-CA" sz="800" smtClean="0"/>
          </a:p>
          <a:p>
            <a:pPr eaLnBrk="1" hangingPunct="1"/>
            <a:endParaRPr lang="en-CA" sz="800" smtClean="0"/>
          </a:p>
        </p:txBody>
      </p:sp>
      <p:sp>
        <p:nvSpPr>
          <p:cNvPr id="86019"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AADC4DA0-7319-4894-A787-E3BB4D943F1B}" type="slidenum">
              <a:rPr lang="en-GB" sz="1200">
                <a:latin typeface="Times New Roman" pitchFamily="18" charset="0"/>
              </a:rPr>
              <a:pPr algn="r"/>
              <a:t>23</a:t>
            </a:fld>
            <a:endParaRPr lang="en-GB" sz="120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noTextEdit="1"/>
          </p:cNvSpPr>
          <p:nvPr>
            <p:ph type="sldImg"/>
          </p:nvPr>
        </p:nvSpPr>
        <p:spPr>
          <a:xfrm>
            <a:off x="915988" y="744538"/>
            <a:ext cx="4964112" cy="3722687"/>
          </a:xfrm>
          <a:ln/>
        </p:spPr>
      </p:sp>
      <p:sp>
        <p:nvSpPr>
          <p:cNvPr id="93186"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93187"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64A5FC4D-DDF7-40DA-A500-9B1ABD9272B7}" type="slidenum">
              <a:rPr lang="en-GB" sz="1200">
                <a:latin typeface="Times New Roman" pitchFamily="18" charset="0"/>
              </a:rPr>
              <a:pPr algn="r"/>
              <a:t>24</a:t>
            </a:fld>
            <a:endParaRPr lang="en-GB" sz="1200">
              <a:latin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noTextEdit="1"/>
          </p:cNvSpPr>
          <p:nvPr>
            <p:ph type="sldImg"/>
          </p:nvPr>
        </p:nvSpPr>
        <p:spPr>
          <a:xfrm>
            <a:off x="915988" y="744538"/>
            <a:ext cx="4964112" cy="3722687"/>
          </a:xfrm>
          <a:ln/>
        </p:spPr>
      </p:sp>
      <p:sp>
        <p:nvSpPr>
          <p:cNvPr id="96258"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96259"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A127D77B-EB17-4D4B-92C2-ECD3461A5FE5}" type="slidenum">
              <a:rPr lang="en-GB" sz="1200">
                <a:latin typeface="Times New Roman" pitchFamily="18" charset="0"/>
              </a:rPr>
              <a:pPr algn="r"/>
              <a:t>25</a:t>
            </a:fld>
            <a:endParaRPr lang="en-GB" sz="120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6C6DDACE-B40B-4FD4-91A3-0DCB6D3D326F}" type="slidenum">
              <a:rPr lang="en-GB" sz="1200">
                <a:latin typeface="Times New Roman" pitchFamily="18" charset="0"/>
              </a:rPr>
              <a:pPr algn="r"/>
              <a:t>3</a:t>
            </a:fld>
            <a:endParaRPr lang="en-GB" sz="1200">
              <a:latin typeface="Times New Roman" pitchFamily="18" charset="0"/>
            </a:endParaRPr>
          </a:p>
        </p:txBody>
      </p:sp>
      <p:sp>
        <p:nvSpPr>
          <p:cNvPr id="19458" name="Rectangle 2"/>
          <p:cNvSpPr>
            <a:spLocks noGrp="1" noRot="1" noChangeAspect="1" noChangeArrowheads="1" noTextEdit="1"/>
          </p:cNvSpPr>
          <p:nvPr>
            <p:ph type="sldImg"/>
          </p:nvPr>
        </p:nvSpPr>
        <p:spPr>
          <a:xfrm>
            <a:off x="917575" y="744538"/>
            <a:ext cx="4962525" cy="3722687"/>
          </a:xfrm>
          <a:ln/>
        </p:spPr>
      </p:sp>
      <p:sp>
        <p:nvSpPr>
          <p:cNvPr id="19459" name="Rectangle 3"/>
          <p:cNvSpPr>
            <a:spLocks noGrp="1" noChangeArrowheads="1"/>
          </p:cNvSpPr>
          <p:nvPr>
            <p:ph type="body" idx="1"/>
          </p:nvPr>
        </p:nvSpPr>
        <p:spPr>
          <a:xfrm>
            <a:off x="906463" y="4714875"/>
            <a:ext cx="4984750" cy="4467225"/>
          </a:xfrm>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47443F8D-7F85-4104-B107-AB727CEBB367}" type="slidenum">
              <a:rPr lang="en-GB" sz="1200">
                <a:latin typeface="Times New Roman" pitchFamily="18" charset="0"/>
              </a:rPr>
              <a:pPr algn="r"/>
              <a:t>4</a:t>
            </a:fld>
            <a:endParaRPr lang="en-GB" sz="1200">
              <a:latin typeface="Times New Roman" pitchFamily="18" charset="0"/>
            </a:endParaRPr>
          </a:p>
        </p:txBody>
      </p:sp>
      <p:sp>
        <p:nvSpPr>
          <p:cNvPr id="21506" name="Rectangle 2"/>
          <p:cNvSpPr>
            <a:spLocks noGrp="1" noRot="1" noChangeAspect="1" noChangeArrowheads="1" noTextEdit="1"/>
          </p:cNvSpPr>
          <p:nvPr>
            <p:ph type="sldImg"/>
          </p:nvPr>
        </p:nvSpPr>
        <p:spPr>
          <a:xfrm>
            <a:off x="917575" y="744538"/>
            <a:ext cx="4962525" cy="3722687"/>
          </a:xfrm>
          <a:ln/>
        </p:spPr>
      </p:sp>
      <p:sp>
        <p:nvSpPr>
          <p:cNvPr id="21507" name="Rectangle 3"/>
          <p:cNvSpPr>
            <a:spLocks noGrp="1" noChangeArrowheads="1"/>
          </p:cNvSpPr>
          <p:nvPr>
            <p:ph type="body" idx="1"/>
          </p:nvPr>
        </p:nvSpPr>
        <p:spPr>
          <a:xfrm>
            <a:off x="906463" y="4714875"/>
            <a:ext cx="4984750" cy="4467225"/>
          </a:xfrm>
          <a:noFill/>
          <a:ln/>
        </p:spPr>
        <p:txBody>
          <a:bodyPr/>
          <a:lstStyle/>
          <a:p>
            <a:pPr eaLnBrk="1" hangingPunct="1"/>
            <a:r>
              <a:rPr lang="en-CA" sz="800" b="1" i="1" smtClean="0"/>
              <a:t>RBM Handbook, p.8 </a:t>
            </a:r>
          </a:p>
          <a:p>
            <a:pPr eaLnBrk="1" hangingPunct="1"/>
            <a:r>
              <a:rPr lang="en-CA" sz="800" b="1" smtClean="0"/>
              <a:t>THIS HANDBOOK IS STILL IN DRAFT VERSION AND NOT YET AVAILABLE FOR DISTRIBUTION – THIS NOTE IS FOR FACILITATORS REFERENCE ONLY</a:t>
            </a:r>
            <a:endParaRPr lang="en-CA" sz="800" b="1" i="1" smtClean="0"/>
          </a:p>
          <a:p>
            <a:pPr eaLnBrk="1" hangingPunct="1"/>
            <a:r>
              <a:rPr lang="en-CA" sz="800" smtClean="0"/>
              <a:t>Results-based management is a management strategy by which all actors, contributing directly or indirectly to achieving a set of development results, ensure that their processes, products and services contribute to the achievement of desired results (outputs, outcomes and higher level goals or impact). They in turn use information and evidence on actual results to inform decision making on the design, resourcing and delivery of programmes and activities as well as for accountability and reporting. </a:t>
            </a:r>
            <a:endParaRPr lang="en-US" sz="8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D4D4CDAD-EBC5-48FE-8ADA-E2971D673C7F}" type="slidenum">
              <a:rPr lang="en-GB" sz="1200">
                <a:latin typeface="Times New Roman" pitchFamily="18" charset="0"/>
              </a:rPr>
              <a:pPr algn="r"/>
              <a:t>5</a:t>
            </a:fld>
            <a:endParaRPr lang="en-GB" sz="1200">
              <a:latin typeface="Times New Roman" pitchFamily="18" charset="0"/>
            </a:endParaRPr>
          </a:p>
        </p:txBody>
      </p:sp>
      <p:sp>
        <p:nvSpPr>
          <p:cNvPr id="25602" name="Rectangle 2"/>
          <p:cNvSpPr>
            <a:spLocks noGrp="1" noRot="1" noChangeAspect="1" noChangeArrowheads="1" noTextEdit="1"/>
          </p:cNvSpPr>
          <p:nvPr>
            <p:ph type="sldImg"/>
          </p:nvPr>
        </p:nvSpPr>
        <p:spPr>
          <a:xfrm>
            <a:off x="917575" y="744538"/>
            <a:ext cx="4962525" cy="3722687"/>
          </a:xfrm>
          <a:ln/>
        </p:spPr>
      </p:sp>
      <p:sp>
        <p:nvSpPr>
          <p:cNvPr id="25603" name="Rectangle 3"/>
          <p:cNvSpPr>
            <a:spLocks noGrp="1" noChangeArrowheads="1"/>
          </p:cNvSpPr>
          <p:nvPr>
            <p:ph type="body" idx="1"/>
          </p:nvPr>
        </p:nvSpPr>
        <p:spPr>
          <a:xfrm>
            <a:off x="906463" y="4714875"/>
            <a:ext cx="4984750" cy="4467225"/>
          </a:xfrm>
          <a:noFill/>
          <a:ln/>
        </p:spPr>
        <p:txBody>
          <a:bodyPr/>
          <a:lstStyle/>
          <a:p>
            <a:pPr eaLnBrk="1" hangingPunct="1"/>
            <a:r>
              <a:rPr lang="en-CA" sz="800" b="1" i="1" smtClean="0"/>
              <a:t>RBM Handbook, p.14-15  </a:t>
            </a:r>
            <a:r>
              <a:rPr lang="en-CA" sz="800" b="1" smtClean="0"/>
              <a:t>THIS HANDBOOK IS STILL IN DRAFT VERSION AND NOT YET AVAILABLE FOR DISTRIBUTION – THIS NOTE IS FOR FACILITATORS REFERENCE ONLY</a:t>
            </a:r>
            <a:endParaRPr lang="en-CA" sz="800" b="1" i="1" smtClean="0"/>
          </a:p>
          <a:p>
            <a:pPr eaLnBrk="1" hangingPunct="1"/>
            <a:endParaRPr lang="en-CA" sz="800" b="1" i="1" smtClean="0"/>
          </a:p>
          <a:p>
            <a:pPr eaLnBrk="1" hangingPunct="1"/>
            <a:r>
              <a:rPr lang="en-CA" sz="800" b="1" i="1" smtClean="0"/>
              <a:t>Formulation of Results </a:t>
            </a:r>
          </a:p>
          <a:p>
            <a:pPr eaLnBrk="1" hangingPunct="1"/>
            <a:r>
              <a:rPr lang="en-CA" sz="800" b="1" smtClean="0"/>
              <a:t>Stage 1: Country Analysis </a:t>
            </a:r>
            <a:endParaRPr lang="en-CA" sz="800" smtClean="0"/>
          </a:p>
          <a:p>
            <a:pPr eaLnBrk="1" hangingPunct="1"/>
            <a:r>
              <a:rPr lang="en-CA" sz="800" smtClean="0"/>
              <a:t>(Causal analysis, role-pattern analysis and capacity gap analysis, programming principles) </a:t>
            </a:r>
          </a:p>
          <a:p>
            <a:pPr eaLnBrk="1" hangingPunct="1"/>
            <a:endParaRPr lang="en-CA" sz="800" b="1" smtClean="0"/>
          </a:p>
          <a:p>
            <a:pPr eaLnBrk="1" hangingPunct="1"/>
            <a:r>
              <a:rPr lang="en-CA" sz="800" smtClean="0"/>
              <a:t>The country analysis includes the following elements: </a:t>
            </a:r>
          </a:p>
          <a:p>
            <a:pPr eaLnBrk="1" hangingPunct="1"/>
            <a:r>
              <a:rPr lang="en-CA" sz="800" b="1" smtClean="0"/>
              <a:t>Stage 1a</a:t>
            </a:r>
            <a:r>
              <a:rPr lang="en-CA" sz="800" smtClean="0"/>
              <a:t>: The first involves gathering information on the country situation in order to be fully apprised of the political, economic, social and cultural context influencing the environment. This includes a review of existing national analysis to determine what the UNCT‘s analytical contribution should be. </a:t>
            </a:r>
          </a:p>
          <a:p>
            <a:pPr eaLnBrk="1" hangingPunct="1"/>
            <a:endParaRPr lang="en-CA" sz="800" b="1" smtClean="0"/>
          </a:p>
          <a:p>
            <a:pPr eaLnBrk="1" hangingPunct="1"/>
            <a:r>
              <a:rPr lang="en-CA" sz="800" b="1" smtClean="0"/>
              <a:t>Stage 1b</a:t>
            </a:r>
            <a:r>
              <a:rPr lang="en-CA" sz="800" smtClean="0"/>
              <a:t>: The second is an assessment made of the situation that helps to shortlist major development problems or opportunities for deeper analysis. </a:t>
            </a:r>
          </a:p>
          <a:p>
            <a:pPr eaLnBrk="1" hangingPunct="1"/>
            <a:endParaRPr lang="en-CA" sz="800" b="1" smtClean="0"/>
          </a:p>
          <a:p>
            <a:pPr eaLnBrk="1" hangingPunct="1"/>
            <a:r>
              <a:rPr lang="en-CA" sz="800" b="1" smtClean="0"/>
              <a:t>Stage 1c</a:t>
            </a:r>
            <a:r>
              <a:rPr lang="en-CA" sz="800" smtClean="0"/>
              <a:t>: The third involves an analysis of the root causes, relationships between duty bearers and rights holders and capacity gap issues. It includes enriching the analysis through a role-pattern analysis as well as through the lens of the five UN programming principles and other thematic issues where applicable. In post-conflict and conflict-prevention settings, a thorough review of conflict factors forms part of this analysis</a:t>
            </a:r>
          </a:p>
          <a:p>
            <a:pPr eaLnBrk="1" hangingPunct="1"/>
            <a:endParaRPr lang="en-AU" sz="8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txBox="1">
            <a:spLocks noGrp="1" noChangeArrowheads="1"/>
          </p:cNvSpPr>
          <p:nvPr/>
        </p:nvSpPr>
        <p:spPr bwMode="auto">
          <a:xfrm>
            <a:off x="3852863" y="9429750"/>
            <a:ext cx="2944812" cy="496888"/>
          </a:xfrm>
          <a:prstGeom prst="rect">
            <a:avLst/>
          </a:prstGeom>
          <a:noFill/>
          <a:ln w="9525">
            <a:noFill/>
            <a:miter lim="800000"/>
            <a:headEnd/>
            <a:tailEnd/>
          </a:ln>
        </p:spPr>
        <p:txBody>
          <a:bodyPr lIns="92821" tIns="46410" rIns="92821" bIns="46410" anchor="b"/>
          <a:lstStyle/>
          <a:p>
            <a:pPr algn="r"/>
            <a:fld id="{EA3E4121-BC21-41C2-9DD6-EFF5A6B5FE36}" type="slidenum">
              <a:rPr lang="en-GB" sz="1200">
                <a:solidFill>
                  <a:srgbClr val="000000"/>
                </a:solidFill>
                <a:latin typeface="Times New Roman" pitchFamily="18" charset="0"/>
              </a:rPr>
              <a:pPr algn="r"/>
              <a:t>6</a:t>
            </a:fld>
            <a:endParaRPr lang="en-GB" sz="1200">
              <a:solidFill>
                <a:srgbClr val="000000"/>
              </a:solidFill>
              <a:latin typeface="Times New Roman" pitchFamily="18" charset="0"/>
            </a:endParaRPr>
          </a:p>
        </p:txBody>
      </p:sp>
      <p:sp>
        <p:nvSpPr>
          <p:cNvPr id="27650" name="Rectangle 7"/>
          <p:cNvSpPr txBox="1">
            <a:spLocks noGrp="1" noChangeArrowheads="1"/>
          </p:cNvSpPr>
          <p:nvPr/>
        </p:nvSpPr>
        <p:spPr bwMode="auto">
          <a:xfrm>
            <a:off x="3852863" y="9429750"/>
            <a:ext cx="2944812" cy="496888"/>
          </a:xfrm>
          <a:prstGeom prst="rect">
            <a:avLst/>
          </a:prstGeom>
          <a:noFill/>
          <a:ln w="9525">
            <a:noFill/>
            <a:miter lim="800000"/>
            <a:headEnd/>
            <a:tailEnd/>
          </a:ln>
        </p:spPr>
        <p:txBody>
          <a:bodyPr lIns="92821" tIns="46410" rIns="92821" bIns="46410" anchor="b"/>
          <a:lstStyle/>
          <a:p>
            <a:pPr algn="r"/>
            <a:fld id="{DC690C0D-9054-4915-8894-C697ACB8F5E5}" type="slidenum">
              <a:rPr lang="en-GB" sz="1200">
                <a:solidFill>
                  <a:srgbClr val="000000"/>
                </a:solidFill>
                <a:latin typeface="Times New Roman" pitchFamily="18" charset="0"/>
              </a:rPr>
              <a:pPr algn="r"/>
              <a:t>6</a:t>
            </a:fld>
            <a:endParaRPr lang="en-GB" sz="1200">
              <a:solidFill>
                <a:srgbClr val="000000"/>
              </a:solidFill>
              <a:latin typeface="Times New Roman" pitchFamily="18" charset="0"/>
            </a:endParaRPr>
          </a:p>
        </p:txBody>
      </p:sp>
      <p:sp>
        <p:nvSpPr>
          <p:cNvPr id="27651" name="Rectangle 2"/>
          <p:cNvSpPr>
            <a:spLocks noGrp="1" noRot="1" noChangeAspect="1" noChangeArrowheads="1" noTextEdit="1"/>
          </p:cNvSpPr>
          <p:nvPr>
            <p:ph type="sldImg"/>
          </p:nvPr>
        </p:nvSpPr>
        <p:spPr>
          <a:xfrm>
            <a:off x="1919288" y="493713"/>
            <a:ext cx="2798762" cy="2100262"/>
          </a:xfrm>
          <a:ln/>
        </p:spPr>
      </p:sp>
      <p:sp>
        <p:nvSpPr>
          <p:cNvPr id="27652" name="Rectangle 3"/>
          <p:cNvSpPr>
            <a:spLocks noGrp="1" noChangeArrowheads="1"/>
          </p:cNvSpPr>
          <p:nvPr>
            <p:ph type="body" idx="1"/>
          </p:nvPr>
        </p:nvSpPr>
        <p:spPr>
          <a:xfrm>
            <a:off x="906463" y="2838450"/>
            <a:ext cx="4984750" cy="6343650"/>
          </a:xfrm>
          <a:noFill/>
          <a:ln/>
        </p:spPr>
        <p:txBody>
          <a:bodyPr/>
          <a:lstStyle/>
          <a:p>
            <a:pPr>
              <a:lnSpc>
                <a:spcPct val="80000"/>
              </a:lnSpc>
              <a:buFont typeface="Wingdings" pitchFamily="2" charset="2"/>
              <a:buNone/>
            </a:pPr>
            <a:r>
              <a:rPr lang="en-GB" smtClean="0">
                <a:sym typeface="Wingdings" pitchFamily="2" charset="2"/>
              </a:rPr>
              <a:t></a:t>
            </a:r>
            <a:r>
              <a:rPr lang="en-GB" u="sng" smtClean="0">
                <a:solidFill>
                  <a:srgbClr val="FF0000"/>
                </a:solidFill>
              </a:rPr>
              <a:t> Who</a:t>
            </a:r>
            <a:r>
              <a:rPr lang="en-GB" smtClean="0"/>
              <a:t> has been left behind</a:t>
            </a:r>
          </a:p>
          <a:p>
            <a:pPr>
              <a:lnSpc>
                <a:spcPct val="80000"/>
              </a:lnSpc>
              <a:buFont typeface="Wingdings" pitchFamily="2" charset="2"/>
              <a:buNone/>
            </a:pPr>
            <a:r>
              <a:rPr lang="en-GB" smtClean="0"/>
              <a:t>Assessment </a:t>
            </a:r>
            <a:r>
              <a:rPr lang="en-CA" smtClean="0"/>
              <a:t>from a human rights and gender perspective helps to determine whether, and where, a problem or challenge exists, its intensity and who is affected. It reviews the trends in development indicators using sex-disaggregated data and it highlights disparities: where these occur, who are most affected and how many are affected. The HRBA adds value to this assessment by relating the situation to the human rights obligations in the international instruments ratified by each country. This data-driven assessment will help to identify patterns of discrimination and inequality, and describe the situation of groups excluded and made vulnerable due to the denial of their rights. </a:t>
            </a:r>
            <a:endParaRPr lang="en-GB" smtClean="0"/>
          </a:p>
          <a:p>
            <a:pPr>
              <a:lnSpc>
                <a:spcPct val="80000"/>
              </a:lnSpc>
              <a:buFont typeface="Wingdings" pitchFamily="2" charset="2"/>
              <a:buNone/>
            </a:pPr>
            <a:endParaRPr lang="en-GB" smtClean="0">
              <a:sym typeface="Wingdings" pitchFamily="2" charset="2"/>
            </a:endParaRPr>
          </a:p>
          <a:p>
            <a:pPr>
              <a:lnSpc>
                <a:spcPct val="80000"/>
              </a:lnSpc>
              <a:buFont typeface="Wingdings" pitchFamily="2" charset="2"/>
              <a:buNone/>
            </a:pPr>
            <a:r>
              <a:rPr lang="en-GB" smtClean="0">
                <a:sym typeface="Wingdings" pitchFamily="2" charset="2"/>
              </a:rPr>
              <a:t> </a:t>
            </a:r>
            <a:r>
              <a:rPr lang="en-GB" smtClean="0">
                <a:solidFill>
                  <a:srgbClr val="FF0000"/>
                </a:solidFill>
                <a:sym typeface="Wingdings" pitchFamily="2" charset="2"/>
              </a:rPr>
              <a:t>W</a:t>
            </a:r>
            <a:r>
              <a:rPr lang="en-GB" smtClean="0">
                <a:solidFill>
                  <a:srgbClr val="FF0000"/>
                </a:solidFill>
              </a:rPr>
              <a:t>hy?</a:t>
            </a:r>
            <a:r>
              <a:rPr lang="en-GB" smtClean="0"/>
              <a:t> Which rights are at stake?</a:t>
            </a:r>
          </a:p>
          <a:p>
            <a:pPr>
              <a:lnSpc>
                <a:spcPct val="80000"/>
              </a:lnSpc>
              <a:buFont typeface="Wingdings" pitchFamily="2" charset="2"/>
              <a:buNone/>
            </a:pPr>
            <a:r>
              <a:rPr lang="en-US" smtClean="0"/>
              <a:t>Human rights standards are a minimum in practice and a standard of achievement (as per Universal Declaration) which are necessary to expand the freedoms and opportunities inherent to human development. </a:t>
            </a:r>
          </a:p>
          <a:p>
            <a:pPr>
              <a:lnSpc>
                <a:spcPct val="80000"/>
              </a:lnSpc>
            </a:pPr>
            <a:r>
              <a:rPr lang="en-GB" smtClean="0"/>
              <a:t>The "why" links with the causal analysis and will help us visualize how human rights principles can help identify persistent patterns of discrimination, exclusion, impunity and powerlessness. </a:t>
            </a:r>
            <a:br>
              <a:rPr lang="en-GB" smtClean="0"/>
            </a:br>
            <a:r>
              <a:rPr lang="en-GB" smtClean="0"/>
              <a:t>Causality analysis should lead to the identifications of immediate, underlying and root causes. </a:t>
            </a:r>
          </a:p>
          <a:p>
            <a:pPr>
              <a:lnSpc>
                <a:spcPct val="80000"/>
              </a:lnSpc>
              <a:buFont typeface="Wingdings" pitchFamily="2" charset="2"/>
              <a:buNone/>
            </a:pPr>
            <a:endParaRPr lang="en-GB" smtClean="0">
              <a:sym typeface="Wingdings" pitchFamily="2" charset="2"/>
            </a:endParaRPr>
          </a:p>
          <a:p>
            <a:pPr>
              <a:lnSpc>
                <a:spcPct val="80000"/>
              </a:lnSpc>
              <a:buFont typeface="Wingdings" pitchFamily="2" charset="2"/>
              <a:buNone/>
            </a:pPr>
            <a:r>
              <a:rPr lang="en-GB" smtClean="0">
                <a:sym typeface="Wingdings" pitchFamily="2" charset="2"/>
              </a:rPr>
              <a:t> </a:t>
            </a:r>
            <a:r>
              <a:rPr lang="en-GB" u="sng" smtClean="0">
                <a:solidFill>
                  <a:srgbClr val="0000FF"/>
                </a:solidFill>
              </a:rPr>
              <a:t>Who</a:t>
            </a:r>
            <a:r>
              <a:rPr lang="en-GB" smtClean="0"/>
              <a:t> has to do something about it?</a:t>
            </a:r>
          </a:p>
          <a:p>
            <a:pPr>
              <a:lnSpc>
                <a:spcPct val="80000"/>
              </a:lnSpc>
              <a:buFont typeface="Wingdings" pitchFamily="2" charset="2"/>
              <a:buNone/>
            </a:pPr>
            <a:r>
              <a:rPr lang="en-GB" smtClean="0"/>
              <a:t>It is important to identify, specifically, who are the duty bearers and rights holders– those with obligations to act</a:t>
            </a:r>
          </a:p>
          <a:p>
            <a:pPr>
              <a:lnSpc>
                <a:spcPct val="80000"/>
              </a:lnSpc>
            </a:pPr>
            <a:r>
              <a:rPr lang="en-US" altLang="ko-KR" smtClean="0">
                <a:ea typeface="Gulim" pitchFamily="34" charset="-127"/>
              </a:rPr>
              <a:t>Caution!</a:t>
            </a:r>
          </a:p>
          <a:p>
            <a:pPr>
              <a:lnSpc>
                <a:spcPct val="80000"/>
              </a:lnSpc>
              <a:buFont typeface="Wingdings" pitchFamily="2" charset="2"/>
              <a:buNone/>
            </a:pPr>
            <a:r>
              <a:rPr lang="en-US" altLang="ko-KR" smtClean="0">
                <a:ea typeface="Gulim" pitchFamily="34" charset="-127"/>
              </a:rPr>
              <a:t>It is easy to imply that action should be taken only by duty bearers.</a:t>
            </a:r>
          </a:p>
          <a:p>
            <a:pPr>
              <a:lnSpc>
                <a:spcPct val="80000"/>
              </a:lnSpc>
            </a:pPr>
            <a:r>
              <a:rPr lang="en-US" altLang="ko-KR" smtClean="0">
                <a:ea typeface="Gulim" pitchFamily="34" charset="-127"/>
              </a:rPr>
              <a:t>Presenters should emphasise that the "who" in "who has to do something about it" includes </a:t>
            </a:r>
            <a:r>
              <a:rPr lang="en-US" altLang="ko-KR" u="sng" smtClean="0">
                <a:ea typeface="Gulim" pitchFamily="34" charset="-127"/>
              </a:rPr>
              <a:t>both duty bearers and rights holders.</a:t>
            </a:r>
            <a:endParaRPr lang="en-AU" u="sng" smtClean="0"/>
          </a:p>
          <a:p>
            <a:pPr>
              <a:lnSpc>
                <a:spcPct val="80000"/>
              </a:lnSpc>
              <a:buFont typeface="Wingdings" pitchFamily="2" charset="2"/>
              <a:buNone/>
            </a:pPr>
            <a:endParaRPr lang="en-GB" smtClean="0"/>
          </a:p>
          <a:p>
            <a:pPr>
              <a:lnSpc>
                <a:spcPct val="80000"/>
              </a:lnSpc>
              <a:buFont typeface="Wingdings" pitchFamily="2" charset="2"/>
              <a:buNone/>
            </a:pPr>
            <a:r>
              <a:rPr lang="en-GB" smtClean="0">
                <a:sym typeface="Wingdings" pitchFamily="2" charset="2"/>
              </a:rPr>
              <a:t> </a:t>
            </a:r>
            <a:r>
              <a:rPr lang="en-GB" smtClean="0"/>
              <a:t>What do </a:t>
            </a:r>
            <a:r>
              <a:rPr lang="en-GB" u="sng" smtClean="0">
                <a:solidFill>
                  <a:srgbClr val="0000FF"/>
                </a:solidFill>
              </a:rPr>
              <a:t>they</a:t>
            </a:r>
            <a:r>
              <a:rPr lang="en-GB" smtClean="0"/>
              <a:t> need, to take action?</a:t>
            </a:r>
          </a:p>
          <a:p>
            <a:pPr>
              <a:lnSpc>
                <a:spcPct val="80000"/>
              </a:lnSpc>
            </a:pPr>
            <a:r>
              <a:rPr lang="en-GB" smtClean="0"/>
              <a:t>The “they” in the final question refers to both rights holders and duty bearers and help identify critical capacity gaps that prevent action. </a:t>
            </a:r>
          </a:p>
          <a:p>
            <a:pPr>
              <a:lnSpc>
                <a:spcPct val="80000"/>
              </a:lnSpc>
            </a:pPr>
            <a:r>
              <a:rPr lang="en-GB" smtClean="0"/>
              <a:t>At the underlying and root levels, these capacity gaps will nearly always involve gaps in legal, institutional, policy, and financial (budget) frameworks. Action in the political and economic environment may be critical for empowering rights-holders and develop the capacities of duty-bearers.</a:t>
            </a:r>
            <a:endParaRPr lang="en-US" smtClean="0"/>
          </a:p>
          <a:p>
            <a:pPr>
              <a:lnSpc>
                <a:spcPct val="80000"/>
              </a:lnSpc>
            </a:pPr>
            <a:r>
              <a:rPr lang="en-US" smtClean="0"/>
              <a:t>Rights-based causality analysis should be used to strengthen ongoing or planned country analysis and to bring some influence to the preparation or review of National development plans, including PRSPs.</a:t>
            </a:r>
            <a:endParaRPr lang="en-GB" smtClean="0"/>
          </a:p>
          <a:p>
            <a:pPr>
              <a:lnSpc>
                <a:spcPct val="80000"/>
              </a:lnSpc>
            </a:pPr>
            <a:r>
              <a:rPr lang="en-GB" smtClean="0"/>
              <a:t>Reports from international, regional and national human rights mechanisms are key sources of information that should be used during the analysis.</a:t>
            </a:r>
            <a:r>
              <a:rPr lang="en-US" smtClean="0"/>
              <a:t> </a:t>
            </a:r>
            <a:endParaRPr lang="en-AU" smtClean="0"/>
          </a:p>
          <a:p>
            <a:pPr>
              <a:lnSpc>
                <a:spcPct val="80000"/>
              </a:lnSpc>
            </a:pPr>
            <a:endParaRPr lang="en-US" smtClean="0"/>
          </a:p>
          <a:p>
            <a:pPr>
              <a:lnSpc>
                <a:spcPct val="80000"/>
              </a:lnSpc>
            </a:pPr>
            <a:r>
              <a:rPr lang="en-US" smtClean="0"/>
              <a:t>Remember that a key messages in a HRBA is that the process is equally important as the outcome of development. Remind participants and add the following:</a:t>
            </a:r>
          </a:p>
          <a:p>
            <a:pPr>
              <a:lnSpc>
                <a:spcPct val="80000"/>
              </a:lnSpc>
            </a:pPr>
            <a:r>
              <a:rPr lang="en-US" b="1" smtClean="0"/>
              <a:t>How should the process be conducted? or What type of process is required?</a:t>
            </a:r>
            <a:endParaRPr lang="en-A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89A4008B-0EE6-409A-AD78-6CE11532C802}" type="slidenum">
              <a:rPr lang="en-GB" sz="1200">
                <a:latin typeface="Times New Roman" pitchFamily="18" charset="0"/>
              </a:rPr>
              <a:pPr algn="r"/>
              <a:t>7</a:t>
            </a:fld>
            <a:endParaRPr lang="en-GB" sz="1200">
              <a:latin typeface="Times New Roman" pitchFamily="18" charset="0"/>
            </a:endParaRPr>
          </a:p>
        </p:txBody>
      </p:sp>
      <p:sp>
        <p:nvSpPr>
          <p:cNvPr id="29698" name="Rectangle 2"/>
          <p:cNvSpPr>
            <a:spLocks noGrp="1" noRot="1" noChangeAspect="1" noChangeArrowheads="1" noTextEdit="1"/>
          </p:cNvSpPr>
          <p:nvPr>
            <p:ph type="sldImg"/>
          </p:nvPr>
        </p:nvSpPr>
        <p:spPr>
          <a:xfrm>
            <a:off x="1730375" y="744538"/>
            <a:ext cx="3473450" cy="2605087"/>
          </a:xfrm>
          <a:ln/>
        </p:spPr>
      </p:sp>
      <p:sp>
        <p:nvSpPr>
          <p:cNvPr id="29699" name="Rectangle 3"/>
          <p:cNvSpPr>
            <a:spLocks noGrp="1" noChangeArrowheads="1"/>
          </p:cNvSpPr>
          <p:nvPr>
            <p:ph type="body" idx="1"/>
          </p:nvPr>
        </p:nvSpPr>
        <p:spPr>
          <a:xfrm>
            <a:off x="461963" y="3570288"/>
            <a:ext cx="5873750" cy="6083300"/>
          </a:xfrm>
          <a:noFill/>
          <a:ln/>
        </p:spPr>
        <p:txBody>
          <a:bodyPr/>
          <a:lstStyle/>
          <a:p>
            <a:pPr eaLnBrk="1" hangingPunct="1"/>
            <a:r>
              <a:rPr lang="en-CA" sz="800" b="1" i="1" smtClean="0"/>
              <a:t>RBM Handbook, p15-17 </a:t>
            </a:r>
            <a:r>
              <a:rPr lang="en-CA" sz="800" b="1" smtClean="0"/>
              <a:t>THIS HANDBOOK IS STILL IN DRAFT VERSION AND NOT YET AVAILABLE FOR DISTRIBUTION – THIS NOTE IS FOR FACILITATORS REFERENCE ONLY</a:t>
            </a:r>
            <a:endParaRPr lang="en-CA" sz="800" b="1" i="1" smtClean="0"/>
          </a:p>
          <a:p>
            <a:pPr eaLnBrk="1" hangingPunct="1"/>
            <a:endParaRPr lang="en-CA" sz="800" b="1" i="1" smtClean="0"/>
          </a:p>
          <a:p>
            <a:pPr eaLnBrk="1" hangingPunct="1"/>
            <a:r>
              <a:rPr lang="en-CA" sz="800" b="1" smtClean="0"/>
              <a:t>Chain of SMART Results: Impact</a:t>
            </a:r>
            <a:r>
              <a:rPr lang="en-CA" sz="800" b="1" smtClean="0">
                <a:sym typeface="Wingdings" pitchFamily="2" charset="2"/>
              </a:rPr>
              <a:t> Outcome Output</a:t>
            </a:r>
            <a:endParaRPr lang="en-CA" sz="800" b="1" smtClean="0"/>
          </a:p>
          <a:p>
            <a:pPr eaLnBrk="1" hangingPunct="1"/>
            <a:r>
              <a:rPr lang="en-CA" sz="800" smtClean="0"/>
              <a:t>A results chain will always be embedded in a given context that reflects the overall situation, needs, issues, priorities and aspirations of key stakeholders. A range of factors – economic, political, social, environmental or cultural – will affect the achievement of results. Results chains vary from country to country. An output in one context may become an outcome in another. The general rule is that one size does not fit all. There is need to curb the tendency to be ambitious with results statements. Results should be commensurate with the environment, existing and potential capacities, and resources. </a:t>
            </a:r>
          </a:p>
          <a:p>
            <a:pPr eaLnBrk="1" hangingPunct="1"/>
            <a:r>
              <a:rPr lang="en-CA" sz="800" b="1" smtClean="0"/>
              <a:t>Key</a:t>
            </a:r>
            <a:r>
              <a:rPr lang="en-CA" sz="800" b="1" smtClean="0">
                <a:sym typeface="Wingdings" pitchFamily="2" charset="2"/>
              </a:rPr>
              <a:t></a:t>
            </a:r>
            <a:r>
              <a:rPr lang="en-CA" sz="800" b="1" smtClean="0"/>
              <a:t>It is better to under-promise and over-perform, than the reverse</a:t>
            </a:r>
          </a:p>
          <a:p>
            <a:pPr eaLnBrk="1" hangingPunct="1"/>
            <a:endParaRPr lang="en-CA" sz="800" b="1" smtClean="0"/>
          </a:p>
          <a:p>
            <a:pPr eaLnBrk="1" hangingPunct="1"/>
            <a:r>
              <a:rPr lang="en-CA" sz="800" b="1" smtClean="0"/>
              <a:t>Causality in the chain of results:</a:t>
            </a:r>
          </a:p>
          <a:p>
            <a:pPr eaLnBrk="1" hangingPunct="1"/>
            <a:r>
              <a:rPr lang="en-CA" sz="800" smtClean="0"/>
              <a:t>Results are changes achieved through the cause-and-effect “if-then” logical causality relationship between inputs and activities up to results: outputs, outcome and impact level. While inputs, activities and outputs are elements of the project or programme, outcomes and impacts are elements at a higher, national level.</a:t>
            </a:r>
            <a:endParaRPr lang="en-CA" sz="800" b="1" smtClean="0"/>
          </a:p>
          <a:p>
            <a:pPr eaLnBrk="1" hangingPunct="1"/>
            <a:endParaRPr lang="en-CA" sz="800" b="1" smtClean="0"/>
          </a:p>
          <a:p>
            <a:pPr eaLnBrk="1" hangingPunct="1"/>
            <a:r>
              <a:rPr lang="en-CA" sz="800" b="1" smtClean="0"/>
              <a:t>Change language</a:t>
            </a:r>
            <a:r>
              <a:rPr lang="en-CA" sz="800" smtClean="0"/>
              <a:t>: Results are about change. It is important to use ―change language rather than the customary ‗action language‘. </a:t>
            </a:r>
            <a:r>
              <a:rPr lang="en-CA" sz="800" i="1" smtClean="0"/>
              <a:t>Change language </a:t>
            </a:r>
            <a:r>
              <a:rPr lang="en-CA" sz="800" smtClean="0"/>
              <a:t>has three characteristics and: (a) describes changes in the conditions/quality of life of people; (b) sets precise criteria for success; and (c) focuses on results, leaving aside options on how to achieve them – hence the need to avoid expressions such as ―through this and that‖ or ―by doing this and that‖. </a:t>
            </a:r>
          </a:p>
          <a:p>
            <a:pPr eaLnBrk="1" hangingPunct="1"/>
            <a:r>
              <a:rPr lang="en-CA" sz="800" i="1" smtClean="0"/>
              <a:t>Action language</a:t>
            </a:r>
            <a:r>
              <a:rPr lang="en-CA" sz="800" smtClean="0"/>
              <a:t>, on the other hand: (a) expresses would-be results from the providers‘ perspective – and usually starts with ―to do this or that‖; (b) can be interpreted in may ways because it is not specific or measurable (e.g., to reduce HIV transmission); and (c) focuses only on the completion of activities (e.g., to establish 25 new youth-friendly centers).</a:t>
            </a:r>
          </a:p>
          <a:p>
            <a:pPr eaLnBrk="1" hangingPunct="1"/>
            <a:r>
              <a:rPr lang="en-CA" sz="800" smtClean="0"/>
              <a:t>UNDAF results should be formulated in change language; a step-by-step formulation model is included in annex 2. The following are some examples of results in change language: </a:t>
            </a:r>
          </a:p>
          <a:p>
            <a:pPr eaLnBrk="1" hangingPunct="1"/>
            <a:r>
              <a:rPr lang="en-CA" sz="800" smtClean="0"/>
              <a:t>- At least 80% of people in endemic areas sleep under insecticide treated bed nets; </a:t>
            </a:r>
          </a:p>
          <a:p>
            <a:pPr eaLnBrk="1" hangingPunct="1"/>
            <a:r>
              <a:rPr lang="en-CA" sz="800" smtClean="0"/>
              <a:t>- Child mortality from AIDS and related causes decreased from 80% to 40% by 2011; </a:t>
            </a:r>
          </a:p>
          <a:p>
            <a:pPr eaLnBrk="1" hangingPunct="1"/>
            <a:r>
              <a:rPr lang="en-CA" sz="800" smtClean="0"/>
              <a:t>- 90% of identified orphans and vulnerable children in model districts access social safety net packages by 2008; </a:t>
            </a:r>
          </a:p>
          <a:p>
            <a:pPr eaLnBrk="1" hangingPunct="1"/>
            <a:r>
              <a:rPr lang="en-CA" sz="800" smtClean="0"/>
              <a:t>- Female gross enrolment rate in primary school increased from 55% to 95% in 1,200 primary schools by 2012. </a:t>
            </a:r>
          </a:p>
          <a:p>
            <a:pPr eaLnBrk="1" hangingPunct="1"/>
            <a:r>
              <a:rPr lang="en-CA" sz="800" smtClean="0"/>
              <a:t> </a:t>
            </a:r>
            <a:endParaRPr lang="en-AU" sz="8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xfrm>
            <a:off x="915988" y="744538"/>
            <a:ext cx="4964112" cy="3722687"/>
          </a:xfrm>
          <a:ln/>
        </p:spPr>
      </p:sp>
      <p:sp>
        <p:nvSpPr>
          <p:cNvPr id="31746" name="Notes Placeholder 2"/>
          <p:cNvSpPr>
            <a:spLocks noGrp="1"/>
          </p:cNvSpPr>
          <p:nvPr>
            <p:ph type="body" idx="1"/>
          </p:nvPr>
        </p:nvSpPr>
        <p:spPr>
          <a:xfrm>
            <a:off x="906463" y="4714875"/>
            <a:ext cx="4984750" cy="4791075"/>
          </a:xfrm>
          <a:noFill/>
          <a:ln/>
        </p:spPr>
        <p:txBody>
          <a:bodyPr/>
          <a:lstStyle/>
          <a:p>
            <a:pPr eaLnBrk="1" hangingPunct="1"/>
            <a:r>
              <a:rPr lang="en-CA" sz="800" b="1" i="1" smtClean="0"/>
              <a:t>RBM Handbook, p.19-20 </a:t>
            </a:r>
            <a:r>
              <a:rPr lang="en-CA" sz="800" b="1" smtClean="0"/>
              <a:t>THIS HANDBOOK IS STILL IN DRAFT VERSION AND NOT YET AVAILABLE FOR DISTRIBUTION – THIS NOTE IS FOR FACILITATORS REFERENCE ONLY</a:t>
            </a:r>
            <a:endParaRPr lang="en-CA" sz="800" b="1" i="1" smtClean="0"/>
          </a:p>
          <a:p>
            <a:pPr eaLnBrk="1" hangingPunct="1"/>
            <a:endParaRPr lang="en-CA" sz="800" b="1" i="1" smtClean="0"/>
          </a:p>
          <a:p>
            <a:pPr eaLnBrk="1" hangingPunct="1"/>
            <a:r>
              <a:rPr lang="en-CA" sz="800" b="1" i="1" smtClean="0"/>
              <a:t>Human rights based approach</a:t>
            </a:r>
            <a:r>
              <a:rPr lang="en-CA" sz="800" b="1" smtClean="0"/>
              <a:t>. </a:t>
            </a:r>
            <a:r>
              <a:rPr lang="en-CA" sz="800" smtClean="0"/>
              <a:t>The human rights-based approach brings to RBM the use of a conceptual framework to understand the causes of fulfillment or not of human rights and in doing so brings to light the underlying issues that impede development progress. It is based on international human rights standards and principles and develops the capacities of rights-holders to claim their rights and duty-bearers to fulfill their obligations. Apart from its normative value as a set of universally agreed values, standards and principles, HRBA leads to better and more sustainable results. It does so by analyzing and addressing the inequalities, discriminatory practices and unjust power relations that are often at the heart of development problems and which pose a serious threat to development progress if left unaddressed. The box below highlights HRBA within the RBM context. </a:t>
            </a:r>
          </a:p>
          <a:p>
            <a:pPr eaLnBrk="1" hangingPunct="1"/>
            <a:endParaRPr lang="en-CA" sz="800" smtClean="0"/>
          </a:p>
          <a:p>
            <a:pPr eaLnBrk="1" hangingPunct="1"/>
            <a:r>
              <a:rPr lang="en-CA" sz="800" b="1" smtClean="0"/>
              <a:t>What does a human-rights-based approach (HRBA) add to RBM? </a:t>
            </a:r>
            <a:endParaRPr lang="en-CA" sz="800" smtClean="0"/>
          </a:p>
          <a:p>
            <a:pPr eaLnBrk="1" hangingPunct="1"/>
            <a:r>
              <a:rPr lang="en-CA" sz="800" smtClean="0"/>
              <a:t>While RBM is a management tool to help reach a desired result, HRBA is a framework that helps define the results and the process by which they are achieved. </a:t>
            </a:r>
          </a:p>
          <a:p>
            <a:pPr eaLnBrk="1" hangingPunct="1"/>
            <a:r>
              <a:rPr lang="en-CA" sz="800" smtClean="0"/>
              <a:t>HRBA specifies who should be the subject of programming results: rights-holders and duty-bearers: </a:t>
            </a:r>
          </a:p>
          <a:p>
            <a:pPr eaLnBrk="1" hangingPunct="1"/>
            <a:r>
              <a:rPr lang="en-CA" sz="800" b="1" i="1" smtClean="0"/>
              <a:t>-Outcomes </a:t>
            </a:r>
            <a:r>
              <a:rPr lang="en-CA" sz="800" smtClean="0"/>
              <a:t>should reflect the improvement in the performance or the strengthened responsibility of the right-holder and duty-bearer resulting from institutional or behavioural change. </a:t>
            </a:r>
          </a:p>
          <a:p>
            <a:pPr eaLnBrk="1" hangingPunct="1"/>
            <a:r>
              <a:rPr lang="en-CA" sz="800" b="1" i="1" smtClean="0"/>
              <a:t>-Outputs </a:t>
            </a:r>
            <a:r>
              <a:rPr lang="en-CA" sz="800" smtClean="0"/>
              <a:t>should close the capacity gaps. </a:t>
            </a:r>
          </a:p>
          <a:p>
            <a:pPr eaLnBrk="1" hangingPunct="1"/>
            <a:endParaRPr lang="en-CA" sz="800" smtClean="0"/>
          </a:p>
          <a:p>
            <a:pPr eaLnBrk="1" hangingPunct="1"/>
            <a:r>
              <a:rPr lang="en-CA" sz="800" smtClean="0"/>
              <a:t>Mnitoring how programmes have been guided by human rights principles *non-discrimination, participation, accountability) in the process of reaching results.  Specifying what should be the programming results: the realization of human rights as laid down in international instruments.</a:t>
            </a:r>
          </a:p>
        </p:txBody>
      </p:sp>
      <p:sp>
        <p:nvSpPr>
          <p:cNvPr id="31747"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DD1661F2-7BE5-4290-882F-EFCE97CFB793}" type="slidenum">
              <a:rPr lang="en-GB" sz="1200">
                <a:latin typeface="Times New Roman" pitchFamily="18" charset="0"/>
              </a:rPr>
              <a:pPr algn="r"/>
              <a:t>8</a:t>
            </a:fld>
            <a:endParaRPr lang="en-GB" sz="120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26E8EDE1-C246-47DB-8E58-159E2090A35F}" type="slidenum">
              <a:rPr lang="en-GB" sz="1200">
                <a:latin typeface="Times New Roman" pitchFamily="18" charset="0"/>
              </a:rPr>
              <a:pPr algn="r"/>
              <a:t>9</a:t>
            </a:fld>
            <a:endParaRPr lang="en-GB" sz="1200">
              <a:latin typeface="Times New Roman" pitchFamily="18" charset="0"/>
            </a:endParaRPr>
          </a:p>
        </p:txBody>
      </p:sp>
      <p:sp>
        <p:nvSpPr>
          <p:cNvPr id="35842" name="Rectangle 2"/>
          <p:cNvSpPr>
            <a:spLocks noGrp="1" noRot="1" noChangeAspect="1" noChangeArrowheads="1" noTextEdit="1"/>
          </p:cNvSpPr>
          <p:nvPr>
            <p:ph type="sldImg"/>
          </p:nvPr>
        </p:nvSpPr>
        <p:spPr>
          <a:xfrm>
            <a:off x="1774825" y="711200"/>
            <a:ext cx="2933700" cy="2200275"/>
          </a:xfrm>
          <a:ln/>
        </p:spPr>
      </p:sp>
      <p:sp>
        <p:nvSpPr>
          <p:cNvPr id="35843" name="Rectangle 3"/>
          <p:cNvSpPr>
            <a:spLocks noGrp="1" noChangeArrowheads="1"/>
          </p:cNvSpPr>
          <p:nvPr>
            <p:ph type="body" idx="1"/>
          </p:nvPr>
        </p:nvSpPr>
        <p:spPr>
          <a:xfrm>
            <a:off x="534988" y="3132138"/>
            <a:ext cx="5727700" cy="6229350"/>
          </a:xfrm>
          <a:noFill/>
          <a:ln/>
        </p:spPr>
        <p:txBody>
          <a:bodyPr/>
          <a:lstStyle/>
          <a:p>
            <a:pPr eaLnBrk="1" hangingPunct="1"/>
            <a:r>
              <a:rPr lang="en-AU" sz="800" b="1" i="1" smtClean="0"/>
              <a:t>RBM Handbook p.21-22, 25-26 </a:t>
            </a:r>
            <a:r>
              <a:rPr lang="en-CA" sz="800" b="1" smtClean="0"/>
              <a:t>THIS HANDBOOK IS STILL IN DRAFT VERSION AND NOT YET AVAILABLE FOR DISTRIBUTION – THIS NOTE IS FOR FACILITATORS REFERENCE ONLY</a:t>
            </a:r>
            <a:endParaRPr lang="en-CA" sz="800" b="1" i="1" smtClean="0"/>
          </a:p>
          <a:p>
            <a:pPr eaLnBrk="1" hangingPunct="1"/>
            <a:endParaRPr lang="en-AU" sz="800" b="1" i="1" smtClean="0"/>
          </a:p>
          <a:p>
            <a:pPr eaLnBrk="1" hangingPunct="1"/>
            <a:r>
              <a:rPr lang="en-CA" sz="800" b="1" i="1" smtClean="0"/>
              <a:t>Indicators </a:t>
            </a:r>
            <a:r>
              <a:rPr lang="en-CA" sz="800" smtClean="0"/>
              <a:t>are quantitative or qualitative variables that allow the verification of changes produced by a development intervention relative to what was planned. </a:t>
            </a:r>
            <a:r>
              <a:rPr lang="en-CA" sz="800" b="1" i="1" smtClean="0"/>
              <a:t>Quantitative indicators </a:t>
            </a:r>
            <a:r>
              <a:rPr lang="en-CA" sz="800" smtClean="0"/>
              <a:t>are a number, percentage or ratio of.</a:t>
            </a:r>
          </a:p>
          <a:p>
            <a:pPr eaLnBrk="1" hangingPunct="1"/>
            <a:r>
              <a:rPr lang="en-CA" sz="800" b="1" i="1" smtClean="0"/>
              <a:t>Qualitative indicators </a:t>
            </a:r>
            <a:r>
              <a:rPr lang="en-CA" sz="800" smtClean="0"/>
              <a:t>seek to measure quality and many times are based on perception, opinion or levels of satisfaction. Examples are provided in Table 4. More detailed information is available in the UNDAF Technical Brief on Indicators. </a:t>
            </a:r>
          </a:p>
          <a:p>
            <a:pPr eaLnBrk="1" hangingPunct="1"/>
            <a:r>
              <a:rPr lang="en-CA" sz="800" smtClean="0"/>
              <a:t>It should be noted that there can be an overlap between quantitative and qualitative indicators. For example, some statistical data can have qualitative meaning – composite indices and some qualitative information can be stated with numbers, e.g., the results of an expert survey where progress is measured on a scale of 10-5. In such cases, there is not such a clear divide between indicator types. Indicators should also be in neutral language, such as the level or degree of satisfaction‘ or percentage of school enrolment by gender </a:t>
            </a:r>
          </a:p>
          <a:p>
            <a:pPr eaLnBrk="1" hangingPunct="1"/>
            <a:r>
              <a:rPr lang="en-CA" sz="800" b="1" i="1" smtClean="0"/>
              <a:t>Proxy indicators </a:t>
            </a:r>
            <a:r>
              <a:rPr lang="en-CA" sz="800" smtClean="0"/>
              <a:t>are used when results cannot be measured directly. For example, a proxy measure of improved governance could be, in some cases, the number of political parties and voter turnout. </a:t>
            </a:r>
          </a:p>
          <a:p>
            <a:pPr eaLnBrk="1" hangingPunct="1"/>
            <a:r>
              <a:rPr lang="en-CA" sz="800" b="1" i="1" smtClean="0"/>
              <a:t>Process indicators </a:t>
            </a:r>
            <a:r>
              <a:rPr lang="en-CA" sz="800" smtClean="0"/>
              <a:t>are used to monitor the performance of development processes within a project or programme, and address issues such as consultation, participation, and access to information.</a:t>
            </a:r>
          </a:p>
          <a:p>
            <a:pPr eaLnBrk="1" hangingPunct="1"/>
            <a:endParaRPr lang="en-CA" sz="800" smtClean="0"/>
          </a:p>
          <a:p>
            <a:pPr eaLnBrk="1" hangingPunct="1"/>
            <a:r>
              <a:rPr lang="en-CA" sz="800" smtClean="0"/>
              <a:t>For each result there should be </a:t>
            </a:r>
            <a:r>
              <a:rPr lang="en-CA" sz="800" b="1" smtClean="0"/>
              <a:t>a maximum of 2-3 quantitative and qualitative indicators</a:t>
            </a:r>
            <a:r>
              <a:rPr lang="en-CA" sz="800" smtClean="0"/>
              <a:t> per results statement. It is important not to exceed this number of indicators for each result as this will make collection of data more cumbersome and expensive. Two to three indicators per result statement will ensure that the findings are corroborated by different indicators and/or sources of information and that the findings are solid and credible.</a:t>
            </a:r>
          </a:p>
          <a:p>
            <a:pPr eaLnBrk="1" hangingPunct="1"/>
            <a:endParaRPr lang="en-CA" sz="800" smtClean="0"/>
          </a:p>
          <a:p>
            <a:pPr eaLnBrk="1" hangingPunct="1"/>
            <a:r>
              <a:rPr lang="en-CA" sz="800" b="1" smtClean="0"/>
              <a:t>Monitoring</a:t>
            </a:r>
            <a:r>
              <a:rPr lang="en-CA" sz="800" smtClean="0"/>
              <a:t> is an important task in the life of a programme or project. It involves regular and systematic assessment based on participation, reflection, feedback, data collection, analysis of actual performance (using indicators) and regular reporting. Monitoring makes it possible to understand where the UNCT is in relation to the results planned, track progress (on the basis of intended results and agreed indicators), and identify issues and analyze relevant information and reports that become available as they implement. The UNCT also monitors to fulfill accountability requirements; communicate, review and report results to stakeholders; adjust approaches to implementation if necessary; and inform decision-making. Monitoring feeds into evaluation and real-time learning.   </a:t>
            </a:r>
            <a:endParaRPr lang="en-AU" sz="8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5F380FB6-6D9E-457D-9157-60F901E9FF91}" type="datetimeFigureOut">
              <a:rPr lang="en-GB"/>
              <a:pPr>
                <a:defRPr/>
              </a:pPr>
              <a:t>01/04/2011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91975F5-3E33-4468-9292-D4013F966AE7}"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E2CA00A9-4B4B-460E-B677-30D818C1AA5B}" type="datetimeFigureOut">
              <a:rPr lang="en-GB"/>
              <a:pPr>
                <a:defRPr/>
              </a:pPr>
              <a:t>01/04/2011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02ED1D6-2768-4D3B-A8A2-2E303B784963}"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35D58C0C-3D7D-4125-B0FC-972CF63615DD}" type="datetimeFigureOut">
              <a:rPr lang="en-GB"/>
              <a:pPr>
                <a:defRPr/>
              </a:pPr>
              <a:t>01/04/2011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A89C049-EF0D-4811-B5EF-C38BC1E49C8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7483A6F2-69BD-4D3E-A9EC-C9D9846DCEB0}" type="datetimeFigureOut">
              <a:rPr lang="en-GB"/>
              <a:pPr>
                <a:defRPr/>
              </a:pPr>
              <a:t>01/04/2011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E3D017F-B6ED-442B-A6D4-92906DA58B78}"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C6FC117-E992-4913-BCE8-811EBE6D7FC6}" type="datetimeFigureOut">
              <a:rPr lang="en-GB"/>
              <a:pPr>
                <a:defRPr/>
              </a:pPr>
              <a:t>01/04/2011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1375B25-49D6-47CC-9FD3-89D20B65BD43}"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6F209437-75F1-45E6-9454-5866B2A0245A}" type="datetimeFigureOut">
              <a:rPr lang="en-GB"/>
              <a:pPr>
                <a:defRPr/>
              </a:pPr>
              <a:t>01/04/2011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90DFDE9-FB16-468F-BE6C-36B515E0A6C9}"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8C58D5EF-0A7C-4C0E-BC95-1747453F7842}" type="datetimeFigureOut">
              <a:rPr lang="en-GB"/>
              <a:pPr>
                <a:defRPr/>
              </a:pPr>
              <a:t>01/04/2011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11BFFF45-6541-4200-B7FB-254936CFC85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DF4B8B2D-7348-4ADC-AB91-A388BC44A797}" type="datetimeFigureOut">
              <a:rPr lang="en-GB"/>
              <a:pPr>
                <a:defRPr/>
              </a:pPr>
              <a:t>01/04/2011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F9357D92-2DF0-4367-B088-2CBD67AEF400}"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E:\My Pictures\UN Logos\logoneg_pantone660-no-frame.jpg"/>
          <p:cNvPicPr>
            <a:picLocks noChangeAspect="1" noChangeArrowheads="1"/>
          </p:cNvPicPr>
          <p:nvPr userDrawn="1"/>
        </p:nvPicPr>
        <p:blipFill rotWithShape="1">
          <a:blip r:embed="rId2">
            <a:duotone>
              <a:schemeClr val="bg2">
                <a:shade val="45000"/>
                <a:satMod val="135000"/>
              </a:schemeClr>
              <a:prstClr val="white"/>
            </a:duotone>
            <a:extLst/>
          </a:blip>
          <a:srcRect l="43602" b="25123"/>
          <a:stretch/>
        </p:blipFill>
        <p:spPr bwMode="auto">
          <a:xfrm>
            <a:off x="0" y="1997825"/>
            <a:ext cx="4384035" cy="4846612"/>
          </a:xfrm>
          <a:prstGeom prst="rect">
            <a:avLst/>
          </a:prstGeom>
          <a:noFill/>
          <a:extLst/>
        </p:spPr>
      </p:pic>
      <p:pic>
        <p:nvPicPr>
          <p:cNvPr id="3" name="Picture 4" descr="E:\My Pictures\UN Logos\Copy of Logo_UNSSC_pantone_660.jpg"/>
          <p:cNvPicPr>
            <a:picLocks noChangeAspect="1" noChangeArrowheads="1"/>
          </p:cNvPicPr>
          <p:nvPr userDrawn="1"/>
        </p:nvPicPr>
        <p:blipFill>
          <a:blip r:embed="rId3"/>
          <a:srcRect/>
          <a:stretch>
            <a:fillRect/>
          </a:stretch>
        </p:blipFill>
        <p:spPr bwMode="auto">
          <a:xfrm>
            <a:off x="179388" y="188913"/>
            <a:ext cx="1152525" cy="1152525"/>
          </a:xfrm>
          <a:prstGeom prst="rect">
            <a:avLst/>
          </a:prstGeom>
          <a:noFill/>
          <a:ln w="9525">
            <a:noFill/>
            <a:miter lim="800000"/>
            <a:headEnd/>
            <a:tailEnd/>
          </a:ln>
        </p:spPr>
      </p:pic>
      <p:sp>
        <p:nvSpPr>
          <p:cNvPr id="4" name="Date Placeholder 1"/>
          <p:cNvSpPr>
            <a:spLocks noGrp="1"/>
          </p:cNvSpPr>
          <p:nvPr>
            <p:ph type="dt" sz="half" idx="10"/>
          </p:nvPr>
        </p:nvSpPr>
        <p:spPr/>
        <p:txBody>
          <a:bodyPr/>
          <a:lstStyle>
            <a:lvl1pPr>
              <a:defRPr/>
            </a:lvl1pPr>
          </a:lstStyle>
          <a:p>
            <a:pPr>
              <a:defRPr/>
            </a:pPr>
            <a:fld id="{753BFF84-9B85-47B0-9BF0-474ADF426141}" type="datetimeFigureOut">
              <a:rPr lang="en-GB"/>
              <a:pPr>
                <a:defRPr/>
              </a:pPr>
              <a:t>01/04/2011</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3"/>
          <p:cNvSpPr>
            <a:spLocks noGrp="1"/>
          </p:cNvSpPr>
          <p:nvPr>
            <p:ph type="sldNum" sz="quarter" idx="12"/>
          </p:nvPr>
        </p:nvSpPr>
        <p:spPr/>
        <p:txBody>
          <a:bodyPr/>
          <a:lstStyle>
            <a:lvl1pPr>
              <a:defRPr/>
            </a:lvl1pPr>
          </a:lstStyle>
          <a:p>
            <a:pPr>
              <a:defRPr/>
            </a:pPr>
            <a:fld id="{559FEA36-438A-4D4F-9DDA-923226232633}"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53F8763-80FA-43A1-AC71-AA13B602D09D}" type="datetimeFigureOut">
              <a:rPr lang="en-GB"/>
              <a:pPr>
                <a:defRPr/>
              </a:pPr>
              <a:t>01/04/2011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C6827EA-D886-4F0C-AA0F-F48AEF4D44BE}"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896FAD3-EF24-4437-BE6F-A86AD417D419}" type="datetimeFigureOut">
              <a:rPr lang="en-GB"/>
              <a:pPr>
                <a:defRPr/>
              </a:pPr>
              <a:t>01/04/2011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C63D264-9207-4B2F-8EAB-5A15DB02E216}"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E146C40-9673-49A2-99C2-6366C5B64852}" type="datetimeFigureOut">
              <a:rPr lang="en-GB"/>
              <a:pPr>
                <a:defRPr/>
              </a:pPr>
              <a:t>01/04/2011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3170725-7921-480F-8D90-D093210444C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60" r:id="rId7"/>
    <p:sldLayoutId id="2147483653" r:id="rId8"/>
    <p:sldLayoutId id="2147483652" r:id="rId9"/>
    <p:sldLayoutId id="2147483651" r:id="rId10"/>
    <p:sldLayoutId id="214748365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6.emf"/><Relationship Id="rId4" Type="http://schemas.openxmlformats.org/officeDocument/2006/relationships/oleObject" Target="../embeddings/oleObject2.bin"/></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Grp="1" noChangeArrowheads="1"/>
          </p:cNvSpPr>
          <p:nvPr>
            <p:ph type="ctrTitle" idx="4294967295"/>
          </p:nvPr>
        </p:nvSpPr>
        <p:spPr>
          <a:xfrm>
            <a:off x="685800" y="1295400"/>
            <a:ext cx="7772400" cy="3070225"/>
          </a:xfrm>
        </p:spPr>
        <p:txBody>
          <a:bodyPr/>
          <a:lstStyle/>
          <a:p>
            <a:pPr eaLnBrk="1" hangingPunct="1">
              <a:defRPr/>
            </a:pPr>
            <a:r>
              <a:rPr lang="en-US" dirty="0" smtClean="0"/>
              <a:t>The UNDAF</a:t>
            </a:r>
            <a:r>
              <a:rPr lang="en-CA" dirty="0" smtClean="0"/>
              <a:t>: </a:t>
            </a:r>
            <a:br>
              <a:rPr lang="en-CA" dirty="0" smtClean="0"/>
            </a:br>
            <a:r>
              <a:rPr lang="en-CA" dirty="0" smtClean="0"/>
              <a:t>Linking Analysis with Results</a:t>
            </a:r>
            <a:r>
              <a:rPr lang="en-CA" dirty="0" smtClean="0">
                <a:effectLst>
                  <a:outerShdw blurRad="38100" dist="38100" dir="2700000" algn="tl">
                    <a:srgbClr val="C0C0C0"/>
                  </a:outerShdw>
                </a:effectLst>
              </a:rPr>
              <a:t> </a:t>
            </a:r>
            <a:br>
              <a:rPr lang="en-CA" dirty="0" smtClean="0">
                <a:effectLst>
                  <a:outerShdw blurRad="38100" dist="38100" dir="2700000" algn="tl">
                    <a:srgbClr val="C0C0C0"/>
                  </a:outerShdw>
                </a:effectLst>
              </a:rPr>
            </a:br>
            <a:r>
              <a:rPr lang="en-CA" dirty="0" smtClean="0">
                <a:effectLst>
                  <a:outerShdw blurRad="38100" dist="38100" dir="2700000" algn="tl">
                    <a:srgbClr val="C0C0C0"/>
                  </a:outerShdw>
                </a:effectLst>
              </a:rPr>
              <a:t/>
            </a:r>
            <a:br>
              <a:rPr lang="en-CA" dirty="0" smtClean="0">
                <a:effectLst>
                  <a:outerShdw blurRad="38100" dist="38100" dir="2700000" algn="tl">
                    <a:srgbClr val="C0C0C0"/>
                  </a:outerShdw>
                </a:effectLst>
              </a:rPr>
            </a:br>
            <a:r>
              <a:rPr lang="en-CA" sz="3600" b="1" dirty="0" smtClean="0"/>
              <a:t>Session 6</a:t>
            </a:r>
            <a:endParaRPr lang="en-CA" sz="3600" b="1" i="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idx="4294967295"/>
          </p:nvPr>
        </p:nvSpPr>
        <p:spPr/>
        <p:txBody>
          <a:bodyPr/>
          <a:lstStyle/>
          <a:p>
            <a:pPr eaLnBrk="1" hangingPunct="1"/>
            <a:r>
              <a:rPr lang="en-CA" sz="4000" b="1" smtClean="0"/>
              <a:t>HRBA and performance </a:t>
            </a:r>
            <a:br>
              <a:rPr lang="en-CA" sz="4000" b="1" smtClean="0"/>
            </a:br>
            <a:r>
              <a:rPr lang="en-CA" sz="4000" b="1" smtClean="0"/>
              <a:t>monitoring &amp; measurement</a:t>
            </a:r>
          </a:p>
        </p:txBody>
      </p:sp>
      <p:sp>
        <p:nvSpPr>
          <p:cNvPr id="36866" name="Content Placeholder 2"/>
          <p:cNvSpPr>
            <a:spLocks noGrp="1"/>
          </p:cNvSpPr>
          <p:nvPr>
            <p:ph idx="4294967295"/>
          </p:nvPr>
        </p:nvSpPr>
        <p:spPr>
          <a:xfrm>
            <a:off x="685800" y="2122488"/>
            <a:ext cx="7772400" cy="4114800"/>
          </a:xfrm>
        </p:spPr>
        <p:txBody>
          <a:bodyPr/>
          <a:lstStyle/>
          <a:p>
            <a:pPr marL="0" indent="0" eaLnBrk="1" hangingPunct="1">
              <a:buFont typeface="Arial" charset="0"/>
              <a:buNone/>
            </a:pPr>
            <a:r>
              <a:rPr lang="en-GB" smtClean="0">
                <a:ea typeface="ＭＳ Ｐゴシック" pitchFamily="34" charset="-128"/>
              </a:rPr>
              <a:t>Human rights principles and standards guide…</a:t>
            </a:r>
          </a:p>
          <a:p>
            <a:pPr marL="0" indent="0" eaLnBrk="1" hangingPunct="1"/>
            <a:r>
              <a:rPr lang="en-GB" smtClean="0">
                <a:ea typeface="ＭＳ Ｐゴシック" pitchFamily="34" charset="-128"/>
              </a:rPr>
              <a:t>Selection of indicators </a:t>
            </a:r>
          </a:p>
          <a:p>
            <a:pPr marL="0" indent="0" eaLnBrk="1" hangingPunct="1"/>
            <a:r>
              <a:rPr lang="en-US" smtClean="0">
                <a:ea typeface="ＭＳ Ｐゴシック" pitchFamily="34" charset="-128"/>
              </a:rPr>
              <a:t>Mechanisms for monitoring and reporting on development processes with stakeholders</a:t>
            </a:r>
          </a:p>
          <a:p>
            <a:pPr marL="0" indent="0" eaLnBrk="1" hangingPunct="1"/>
            <a:endParaRPr lang="en-GB" smtClean="0">
              <a:ea typeface="ＭＳ Ｐゴシック" pitchFamily="34" charset="-128"/>
            </a:endParaRPr>
          </a:p>
          <a:p>
            <a:pPr marL="0" indent="0" eaLnBrk="1" hangingPunct="1"/>
            <a:endParaRPr lang="en-CA"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1" name="Rectangle 2"/>
          <p:cNvSpPr>
            <a:spLocks noGrp="1" noChangeArrowheads="1"/>
          </p:cNvSpPr>
          <p:nvPr>
            <p:ph type="title" idx="4294967295"/>
          </p:nvPr>
        </p:nvSpPr>
        <p:spPr>
          <a:xfrm>
            <a:off x="755650" y="188913"/>
            <a:ext cx="7772400" cy="635000"/>
          </a:xfrm>
        </p:spPr>
        <p:txBody>
          <a:bodyPr/>
          <a:lstStyle/>
          <a:p>
            <a:pPr eaLnBrk="1" hangingPunct="1"/>
            <a:r>
              <a:rPr lang="en-GB" b="1" smtClean="0"/>
              <a:t>Advantages</a:t>
            </a:r>
          </a:p>
        </p:txBody>
      </p:sp>
      <p:sp>
        <p:nvSpPr>
          <p:cNvPr id="40962" name="Rectangle 3"/>
          <p:cNvSpPr>
            <a:spLocks noGrp="1" noChangeArrowheads="1"/>
          </p:cNvSpPr>
          <p:nvPr>
            <p:ph type="body" idx="4294967295"/>
          </p:nvPr>
        </p:nvSpPr>
        <p:spPr>
          <a:xfrm>
            <a:off x="1331913" y="1125538"/>
            <a:ext cx="7488237" cy="5545137"/>
          </a:xfrm>
        </p:spPr>
        <p:txBody>
          <a:bodyPr/>
          <a:lstStyle/>
          <a:p>
            <a:pPr eaLnBrk="1" hangingPunct="1">
              <a:lnSpc>
                <a:spcPct val="90000"/>
              </a:lnSpc>
              <a:spcBef>
                <a:spcPct val="10000"/>
              </a:spcBef>
              <a:buClr>
                <a:srgbClr val="0000FF"/>
              </a:buClr>
            </a:pPr>
            <a:r>
              <a:rPr lang="en-GB" sz="2400" b="1" smtClean="0"/>
              <a:t>Improved focus on results instead of activities</a:t>
            </a:r>
          </a:p>
          <a:p>
            <a:pPr eaLnBrk="1" hangingPunct="1">
              <a:lnSpc>
                <a:spcPct val="90000"/>
              </a:lnSpc>
              <a:spcBef>
                <a:spcPct val="10000"/>
              </a:spcBef>
              <a:buClr>
                <a:srgbClr val="0000FF"/>
              </a:buClr>
            </a:pPr>
            <a:endParaRPr lang="en-GB" sz="2400" b="1" smtClean="0"/>
          </a:p>
          <a:p>
            <a:pPr eaLnBrk="1" hangingPunct="1">
              <a:lnSpc>
                <a:spcPct val="90000"/>
              </a:lnSpc>
              <a:spcBef>
                <a:spcPct val="10000"/>
              </a:spcBef>
              <a:buClr>
                <a:srgbClr val="0000FF"/>
              </a:buClr>
            </a:pPr>
            <a:r>
              <a:rPr lang="en-GB" sz="2400" b="1" smtClean="0"/>
              <a:t>Improved transparency</a:t>
            </a:r>
          </a:p>
          <a:p>
            <a:pPr eaLnBrk="1" hangingPunct="1">
              <a:lnSpc>
                <a:spcPct val="90000"/>
              </a:lnSpc>
              <a:spcBef>
                <a:spcPct val="10000"/>
              </a:spcBef>
              <a:buClr>
                <a:srgbClr val="0000FF"/>
              </a:buClr>
            </a:pPr>
            <a:endParaRPr lang="en-GB" sz="2400" b="1" smtClean="0"/>
          </a:p>
          <a:p>
            <a:pPr eaLnBrk="1" hangingPunct="1">
              <a:lnSpc>
                <a:spcPct val="90000"/>
              </a:lnSpc>
              <a:spcBef>
                <a:spcPct val="10000"/>
              </a:spcBef>
              <a:buClr>
                <a:srgbClr val="0000FF"/>
              </a:buClr>
            </a:pPr>
            <a:r>
              <a:rPr lang="en-GB" sz="2400" b="1" smtClean="0"/>
              <a:t>Improved accountability</a:t>
            </a:r>
          </a:p>
          <a:p>
            <a:pPr eaLnBrk="1" hangingPunct="1">
              <a:lnSpc>
                <a:spcPct val="90000"/>
              </a:lnSpc>
              <a:spcBef>
                <a:spcPct val="10000"/>
              </a:spcBef>
              <a:buClr>
                <a:srgbClr val="0000FF"/>
              </a:buClr>
            </a:pPr>
            <a:endParaRPr lang="en-GB" sz="2400" b="1" smtClean="0"/>
          </a:p>
          <a:p>
            <a:pPr eaLnBrk="1" hangingPunct="1">
              <a:lnSpc>
                <a:spcPct val="90000"/>
              </a:lnSpc>
              <a:spcBef>
                <a:spcPct val="10000"/>
              </a:spcBef>
              <a:buClr>
                <a:srgbClr val="0000FF"/>
              </a:buClr>
            </a:pPr>
            <a:r>
              <a:rPr lang="en-GB" sz="2400" b="1" smtClean="0"/>
              <a:t>Improved measurement of programme achievements (performance rather than utilization)</a:t>
            </a:r>
          </a:p>
          <a:p>
            <a:pPr eaLnBrk="1" hangingPunct="1">
              <a:lnSpc>
                <a:spcPct val="90000"/>
              </a:lnSpc>
              <a:spcBef>
                <a:spcPct val="10000"/>
              </a:spcBef>
              <a:buClr>
                <a:srgbClr val="0000FF"/>
              </a:buClr>
            </a:pPr>
            <a:endParaRPr lang="en-GB" sz="2400" b="1" smtClean="0"/>
          </a:p>
          <a:p>
            <a:pPr eaLnBrk="1" hangingPunct="1">
              <a:lnSpc>
                <a:spcPct val="90000"/>
              </a:lnSpc>
              <a:spcBef>
                <a:spcPct val="10000"/>
              </a:spcBef>
              <a:buClr>
                <a:srgbClr val="0000FF"/>
              </a:buClr>
            </a:pPr>
            <a:r>
              <a:rPr lang="en-GB" sz="2400" b="1" smtClean="0"/>
              <a:t>Enhanced strategic focus</a:t>
            </a:r>
          </a:p>
          <a:p>
            <a:pPr eaLnBrk="1" hangingPunct="1">
              <a:lnSpc>
                <a:spcPct val="90000"/>
              </a:lnSpc>
              <a:spcBef>
                <a:spcPct val="10000"/>
              </a:spcBef>
              <a:buClr>
                <a:srgbClr val="0000FF"/>
              </a:buClr>
            </a:pPr>
            <a:endParaRPr lang="en-GB" sz="2400" b="1" smtClean="0"/>
          </a:p>
          <a:p>
            <a:pPr eaLnBrk="1" hangingPunct="1">
              <a:lnSpc>
                <a:spcPct val="90000"/>
              </a:lnSpc>
              <a:spcBef>
                <a:spcPct val="10000"/>
              </a:spcBef>
              <a:buClr>
                <a:srgbClr val="0000FF"/>
              </a:buClr>
            </a:pPr>
            <a:r>
              <a:rPr lang="en-GB" sz="2400" b="1" smtClean="0"/>
              <a:t>No choice, it is an industry standard</a:t>
            </a:r>
          </a:p>
          <a:p>
            <a:pPr eaLnBrk="1" hangingPunct="1">
              <a:lnSpc>
                <a:spcPct val="90000"/>
              </a:lnSpc>
              <a:spcBef>
                <a:spcPct val="10000"/>
              </a:spcBef>
              <a:buClr>
                <a:srgbClr val="0000FF"/>
              </a:buClr>
            </a:pPr>
            <a:endParaRPr lang="en-GB" sz="2400" b="1" smtClean="0"/>
          </a:p>
          <a:p>
            <a:pPr eaLnBrk="1" hangingPunct="1">
              <a:lnSpc>
                <a:spcPct val="90000"/>
              </a:lnSpc>
              <a:spcBef>
                <a:spcPct val="10000"/>
              </a:spcBef>
              <a:buClr>
                <a:srgbClr val="0000FF"/>
              </a:buClr>
            </a:pPr>
            <a:r>
              <a:rPr lang="en-GB" sz="2400" b="1" smtClean="0"/>
              <a:t>To get more funds!!  </a:t>
            </a:r>
            <a:endParaRPr lang="en-GB" sz="2400" b="1" u="sng" smtClean="0"/>
          </a:p>
          <a:p>
            <a:pPr eaLnBrk="1" hangingPunct="1">
              <a:lnSpc>
                <a:spcPct val="90000"/>
              </a:lnSpc>
              <a:buClr>
                <a:srgbClr val="0000FF"/>
              </a:buClr>
              <a:buFont typeface="Arial" charset="0"/>
              <a:buNone/>
            </a:pPr>
            <a:endParaRPr lang="en-GB" sz="2400" smtClean="0">
              <a:solidFill>
                <a:srgbClr val="0000FF"/>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09" name="Rectangle 2"/>
          <p:cNvSpPr>
            <a:spLocks noGrp="1" noChangeArrowheads="1"/>
          </p:cNvSpPr>
          <p:nvPr>
            <p:ph type="title" idx="4294967295"/>
          </p:nvPr>
        </p:nvSpPr>
        <p:spPr>
          <a:xfrm>
            <a:off x="250825" y="130175"/>
            <a:ext cx="8686800" cy="777875"/>
          </a:xfrm>
        </p:spPr>
        <p:txBody>
          <a:bodyPr/>
          <a:lstStyle/>
          <a:p>
            <a:pPr eaLnBrk="1" hangingPunct="1"/>
            <a:r>
              <a:rPr lang="en-GB" b="1" smtClean="0"/>
              <a:t>Challenges</a:t>
            </a:r>
          </a:p>
        </p:txBody>
      </p:sp>
      <p:sp>
        <p:nvSpPr>
          <p:cNvPr id="43010" name="Rectangle 3"/>
          <p:cNvSpPr>
            <a:spLocks noGrp="1" noChangeArrowheads="1"/>
          </p:cNvSpPr>
          <p:nvPr>
            <p:ph type="body" idx="4294967295"/>
          </p:nvPr>
        </p:nvSpPr>
        <p:spPr>
          <a:xfrm>
            <a:off x="1403350" y="1052513"/>
            <a:ext cx="7561263" cy="5616575"/>
          </a:xfrm>
        </p:spPr>
        <p:txBody>
          <a:bodyPr/>
          <a:lstStyle/>
          <a:p>
            <a:pPr eaLnBrk="1" hangingPunct="1">
              <a:lnSpc>
                <a:spcPct val="90000"/>
              </a:lnSpc>
            </a:pPr>
            <a:r>
              <a:rPr lang="en-GB" sz="2800" b="1" smtClean="0"/>
              <a:t>Difficult to apply causal logic</a:t>
            </a:r>
          </a:p>
          <a:p>
            <a:pPr eaLnBrk="1" hangingPunct="1">
              <a:lnSpc>
                <a:spcPct val="90000"/>
              </a:lnSpc>
            </a:pPr>
            <a:endParaRPr lang="en-GB" sz="2800" b="1" smtClean="0"/>
          </a:p>
          <a:p>
            <a:pPr eaLnBrk="1" hangingPunct="1">
              <a:lnSpc>
                <a:spcPct val="90000"/>
              </a:lnSpc>
              <a:buClr>
                <a:schemeClr val="tx1"/>
              </a:buClr>
            </a:pPr>
            <a:r>
              <a:rPr lang="en-GB" sz="2800" b="1" smtClean="0"/>
              <a:t>Difficult to learn</a:t>
            </a:r>
          </a:p>
          <a:p>
            <a:pPr eaLnBrk="1" hangingPunct="1">
              <a:lnSpc>
                <a:spcPct val="90000"/>
              </a:lnSpc>
              <a:buClr>
                <a:schemeClr val="tx1"/>
              </a:buClr>
            </a:pPr>
            <a:endParaRPr lang="en-GB" sz="2800" b="1" smtClean="0"/>
          </a:p>
          <a:p>
            <a:pPr eaLnBrk="1" hangingPunct="1">
              <a:lnSpc>
                <a:spcPct val="90000"/>
              </a:lnSpc>
              <a:buClr>
                <a:schemeClr val="tx1"/>
              </a:buClr>
            </a:pPr>
            <a:r>
              <a:rPr lang="en-GB" sz="2800" b="1" smtClean="0"/>
              <a:t>Difficult to integrate</a:t>
            </a:r>
          </a:p>
          <a:p>
            <a:pPr eaLnBrk="1" hangingPunct="1">
              <a:lnSpc>
                <a:spcPct val="90000"/>
              </a:lnSpc>
              <a:buClr>
                <a:schemeClr val="tx1"/>
              </a:buClr>
            </a:pPr>
            <a:endParaRPr lang="en-GB" sz="2800" b="1" smtClean="0"/>
          </a:p>
          <a:p>
            <a:pPr eaLnBrk="1" hangingPunct="1">
              <a:lnSpc>
                <a:spcPct val="90000"/>
              </a:lnSpc>
              <a:buClr>
                <a:schemeClr val="tx1"/>
              </a:buClr>
            </a:pPr>
            <a:r>
              <a:rPr lang="en-GB" sz="2800" b="1" smtClean="0"/>
              <a:t>Difficult to revise </a:t>
            </a:r>
            <a:r>
              <a:rPr lang="en-GB" sz="2000" b="1" i="1" smtClean="0"/>
              <a:t>(... or reluctance to revise? )</a:t>
            </a:r>
          </a:p>
          <a:p>
            <a:pPr eaLnBrk="1" hangingPunct="1">
              <a:lnSpc>
                <a:spcPct val="90000"/>
              </a:lnSpc>
              <a:buClr>
                <a:schemeClr val="tx1"/>
              </a:buClr>
            </a:pPr>
            <a:endParaRPr lang="en-GB" sz="2000" b="1" i="1" smtClean="0"/>
          </a:p>
          <a:p>
            <a:pPr eaLnBrk="1" hangingPunct="1">
              <a:lnSpc>
                <a:spcPct val="90000"/>
              </a:lnSpc>
              <a:buClr>
                <a:schemeClr val="tx1"/>
              </a:buClr>
            </a:pPr>
            <a:r>
              <a:rPr lang="en-GB" sz="2800" b="1" smtClean="0"/>
              <a:t>Difficult to measure</a:t>
            </a:r>
          </a:p>
          <a:p>
            <a:pPr eaLnBrk="1" hangingPunct="1">
              <a:lnSpc>
                <a:spcPct val="90000"/>
              </a:lnSpc>
              <a:buClr>
                <a:schemeClr val="tx1"/>
              </a:buClr>
            </a:pPr>
            <a:endParaRPr lang="en-GB" sz="2800" b="1" smtClean="0"/>
          </a:p>
          <a:p>
            <a:pPr eaLnBrk="1" hangingPunct="1">
              <a:lnSpc>
                <a:spcPct val="90000"/>
              </a:lnSpc>
              <a:buClr>
                <a:schemeClr val="tx1"/>
              </a:buClr>
            </a:pPr>
            <a:r>
              <a:rPr lang="en-GB" sz="2800" b="1" smtClean="0"/>
              <a:t>Difficult to ‘attribute’ </a:t>
            </a:r>
          </a:p>
          <a:p>
            <a:pPr eaLnBrk="1" hangingPunct="1">
              <a:lnSpc>
                <a:spcPct val="90000"/>
              </a:lnSpc>
              <a:buClr>
                <a:schemeClr val="tx1"/>
              </a:buClr>
              <a:buFont typeface="Arial" charset="0"/>
              <a:buNone/>
            </a:pPr>
            <a:r>
              <a:rPr lang="en-GB" sz="2000" b="1" i="1" smtClean="0"/>
              <a:t>(at outcome level, the </a:t>
            </a:r>
            <a:r>
              <a:rPr lang="en-GB" sz="2000" b="1" i="1" u="sng" smtClean="0"/>
              <a:t>UN is accountable but not wholly responsible</a:t>
            </a:r>
            <a:r>
              <a:rPr lang="en-GB" sz="2000" b="1" i="1" smtClean="0"/>
              <a:t>)</a:t>
            </a:r>
            <a:endParaRPr lang="en-GB" sz="2000" b="1" i="1" u="sng" smtClean="0"/>
          </a:p>
          <a:p>
            <a:pPr eaLnBrk="1" hangingPunct="1">
              <a:lnSpc>
                <a:spcPct val="90000"/>
              </a:lnSpc>
              <a:buClr>
                <a:schemeClr val="tx1"/>
              </a:buClr>
              <a:buFont typeface="Arial" charset="0"/>
              <a:buNone/>
            </a:pPr>
            <a:r>
              <a:rPr lang="en-GB" sz="1400" b="1" smtClean="0"/>
              <a:t>									</a:t>
            </a:r>
            <a:endParaRPr lang="en-GB" sz="1000" b="1" smtClean="0"/>
          </a:p>
        </p:txBody>
      </p:sp>
      <p:sp>
        <p:nvSpPr>
          <p:cNvPr id="43011" name="Rectangle 4"/>
          <p:cNvSpPr>
            <a:spLocks noChangeArrowheads="1"/>
          </p:cNvSpPr>
          <p:nvPr/>
        </p:nvSpPr>
        <p:spPr bwMode="auto">
          <a:xfrm>
            <a:off x="7067550" y="6570663"/>
            <a:ext cx="2076450" cy="287337"/>
          </a:xfrm>
          <a:prstGeom prst="rect">
            <a:avLst/>
          </a:prstGeom>
          <a:noFill/>
          <a:ln w="9525" algn="ctr">
            <a:noFill/>
            <a:miter lim="800000"/>
            <a:headEnd/>
            <a:tailEnd/>
          </a:ln>
        </p:spPr>
        <p:txBody>
          <a:bodyPr wrap="none">
            <a:spAutoFit/>
          </a:bodyPr>
          <a:lstStyle/>
          <a:p>
            <a:pPr marL="742950" indent="-285750">
              <a:lnSpc>
                <a:spcPct val="80000"/>
              </a:lnSpc>
              <a:spcBef>
                <a:spcPct val="20000"/>
              </a:spcBef>
              <a:buClr>
                <a:srgbClr val="006699"/>
              </a:buClr>
              <a:buFont typeface="Wingdings" pitchFamily="2" charset="2"/>
              <a:buNone/>
            </a:pPr>
            <a:r>
              <a:rPr lang="en-GB" sz="1600" b="1"/>
              <a:t>Go to typology</a:t>
            </a:r>
            <a:endParaRPr lang="en-US" sz="1600" b="1"/>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idx="4294967295"/>
          </p:nvPr>
        </p:nvSpPr>
        <p:spPr/>
        <p:txBody>
          <a:bodyPr/>
          <a:lstStyle/>
          <a:p>
            <a:pPr eaLnBrk="1" hangingPunct="1"/>
            <a:r>
              <a:rPr lang="en-CA" b="1" smtClean="0"/>
              <a:t>In sum…</a:t>
            </a:r>
          </a:p>
        </p:txBody>
      </p:sp>
      <p:sp>
        <p:nvSpPr>
          <p:cNvPr id="38914" name="Content Placeholder 2"/>
          <p:cNvSpPr>
            <a:spLocks noGrp="1"/>
          </p:cNvSpPr>
          <p:nvPr>
            <p:ph idx="4294967295"/>
          </p:nvPr>
        </p:nvSpPr>
        <p:spPr>
          <a:xfrm>
            <a:off x="539750" y="1773238"/>
            <a:ext cx="8205788" cy="4114800"/>
          </a:xfrm>
        </p:spPr>
        <p:txBody>
          <a:bodyPr/>
          <a:lstStyle/>
          <a:p>
            <a:pPr marL="0" indent="0" eaLnBrk="1" hangingPunct="1">
              <a:buFont typeface="Arial" charset="0"/>
              <a:buNone/>
            </a:pPr>
            <a:r>
              <a:rPr lang="en-CA" smtClean="0"/>
              <a:t>A HRBA brings depth and credibility to our practice of RBM by telling us…</a:t>
            </a:r>
          </a:p>
          <a:p>
            <a:pPr marL="0" indent="0" eaLnBrk="1" hangingPunct="1"/>
            <a:r>
              <a:rPr lang="en-US" smtClean="0"/>
              <a:t>the </a:t>
            </a:r>
            <a:r>
              <a:rPr lang="en-US" b="1" smtClean="0"/>
              <a:t>right questions </a:t>
            </a:r>
            <a:r>
              <a:rPr lang="en-US" smtClean="0"/>
              <a:t>to ask</a:t>
            </a:r>
          </a:p>
          <a:p>
            <a:pPr marL="0" indent="0" eaLnBrk="1" hangingPunct="1"/>
            <a:r>
              <a:rPr lang="en-US" smtClean="0"/>
              <a:t>the </a:t>
            </a:r>
            <a:r>
              <a:rPr lang="en-GB" b="1" smtClean="0"/>
              <a:t>kinds of changes </a:t>
            </a:r>
            <a:r>
              <a:rPr lang="en-GB" smtClean="0"/>
              <a:t>we should be aiming for</a:t>
            </a:r>
          </a:p>
          <a:p>
            <a:pPr marL="0" indent="0" eaLnBrk="1" hangingPunct="1"/>
            <a:r>
              <a:rPr lang="en-GB" b="1" smtClean="0"/>
              <a:t>how </a:t>
            </a:r>
            <a:r>
              <a:rPr lang="en-GB" smtClean="0"/>
              <a:t>to measure, monitor, and report on change with stakeholders.</a:t>
            </a:r>
          </a:p>
          <a:p>
            <a:pPr marL="0" indent="0" eaLnBrk="1" hangingPunct="1"/>
            <a:endParaRPr lang="en-GB" smtClean="0"/>
          </a:p>
          <a:p>
            <a:pPr marL="0" indent="0" eaLnBrk="1" hangingPunct="1"/>
            <a:endParaRPr lang="en-CA"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410498" name="Rectangle 2"/>
          <p:cNvSpPr>
            <a:spLocks noGrp="1" noChangeArrowheads="1"/>
          </p:cNvSpPr>
          <p:nvPr>
            <p:ph type="title" idx="4294967295"/>
          </p:nvPr>
        </p:nvSpPr>
        <p:spPr>
          <a:xfrm>
            <a:off x="539750" y="115888"/>
            <a:ext cx="8763000" cy="685800"/>
          </a:xfrm>
        </p:spPr>
        <p:txBody>
          <a:bodyPr/>
          <a:lstStyle/>
          <a:p>
            <a:pPr>
              <a:defRPr/>
            </a:pPr>
            <a:r>
              <a:rPr lang="en-US" sz="3200" smtClean="0">
                <a:effectLst>
                  <a:outerShdw blurRad="38100" dist="38100" dir="2700000" algn="tl">
                    <a:srgbClr val="C0C0C0"/>
                  </a:outerShdw>
                </a:effectLst>
              </a:rPr>
              <a:t>A Typology for RBM: Poverty Reduction </a:t>
            </a:r>
            <a:endParaRPr lang="en-CA" sz="3200" smtClean="0">
              <a:effectLst>
                <a:outerShdw blurRad="38100" dist="38100" dir="2700000" algn="tl">
                  <a:srgbClr val="C0C0C0"/>
                </a:outerShdw>
              </a:effectLst>
            </a:endParaRPr>
          </a:p>
        </p:txBody>
      </p:sp>
      <p:sp>
        <p:nvSpPr>
          <p:cNvPr id="47106" name="Rectangle 5"/>
          <p:cNvSpPr>
            <a:spLocks noChangeArrowheads="1"/>
          </p:cNvSpPr>
          <p:nvPr/>
        </p:nvSpPr>
        <p:spPr bwMode="auto">
          <a:xfrm>
            <a:off x="152400" y="2174875"/>
            <a:ext cx="1524000" cy="762000"/>
          </a:xfrm>
          <a:prstGeom prst="rect">
            <a:avLst/>
          </a:prstGeom>
          <a:solidFill>
            <a:schemeClr val="bg2"/>
          </a:solidFill>
          <a:ln w="9525">
            <a:solidFill>
              <a:schemeClr val="tx1"/>
            </a:solidFill>
            <a:miter lim="800000"/>
            <a:headEnd/>
            <a:tailEnd/>
          </a:ln>
        </p:spPr>
        <p:txBody>
          <a:bodyPr wrap="none" anchor="ctr"/>
          <a:lstStyle/>
          <a:p>
            <a:pPr algn="ctr"/>
            <a:r>
              <a:rPr lang="en-GB" sz="2400"/>
              <a:t>Impact</a:t>
            </a:r>
          </a:p>
        </p:txBody>
      </p:sp>
      <p:sp>
        <p:nvSpPr>
          <p:cNvPr id="47107" name="Rectangle 6"/>
          <p:cNvSpPr>
            <a:spLocks noChangeArrowheads="1"/>
          </p:cNvSpPr>
          <p:nvPr/>
        </p:nvSpPr>
        <p:spPr bwMode="auto">
          <a:xfrm>
            <a:off x="152400" y="4310063"/>
            <a:ext cx="1524000" cy="762000"/>
          </a:xfrm>
          <a:prstGeom prst="rect">
            <a:avLst/>
          </a:prstGeom>
          <a:solidFill>
            <a:schemeClr val="bg2"/>
          </a:solidFill>
          <a:ln w="9525">
            <a:solidFill>
              <a:schemeClr val="tx1"/>
            </a:solidFill>
            <a:miter lim="800000"/>
            <a:headEnd/>
            <a:tailEnd/>
          </a:ln>
        </p:spPr>
        <p:txBody>
          <a:bodyPr wrap="none" anchor="ctr"/>
          <a:lstStyle/>
          <a:p>
            <a:pPr algn="ctr"/>
            <a:r>
              <a:rPr lang="en-GB" sz="2400"/>
              <a:t>Output</a:t>
            </a:r>
          </a:p>
        </p:txBody>
      </p:sp>
      <p:sp>
        <p:nvSpPr>
          <p:cNvPr id="47108" name="Rectangle 7"/>
          <p:cNvSpPr>
            <a:spLocks noChangeArrowheads="1"/>
          </p:cNvSpPr>
          <p:nvPr/>
        </p:nvSpPr>
        <p:spPr bwMode="auto">
          <a:xfrm>
            <a:off x="152400" y="5394325"/>
            <a:ext cx="1524000" cy="762000"/>
          </a:xfrm>
          <a:prstGeom prst="rect">
            <a:avLst/>
          </a:prstGeom>
          <a:solidFill>
            <a:schemeClr val="bg2"/>
          </a:solidFill>
          <a:ln w="9525">
            <a:solidFill>
              <a:schemeClr val="tx1"/>
            </a:solidFill>
            <a:miter lim="800000"/>
            <a:headEnd/>
            <a:tailEnd/>
          </a:ln>
        </p:spPr>
        <p:txBody>
          <a:bodyPr wrap="none" anchor="ctr"/>
          <a:lstStyle/>
          <a:p>
            <a:pPr algn="ctr"/>
            <a:r>
              <a:rPr lang="en-GB" sz="2400"/>
              <a:t>Activity</a:t>
            </a:r>
          </a:p>
        </p:txBody>
      </p:sp>
      <p:sp>
        <p:nvSpPr>
          <p:cNvPr id="47109" name="Rectangle 8"/>
          <p:cNvSpPr>
            <a:spLocks noChangeArrowheads="1"/>
          </p:cNvSpPr>
          <p:nvPr/>
        </p:nvSpPr>
        <p:spPr bwMode="auto">
          <a:xfrm>
            <a:off x="1828800" y="2174875"/>
            <a:ext cx="2362200" cy="762000"/>
          </a:xfrm>
          <a:prstGeom prst="rect">
            <a:avLst/>
          </a:prstGeom>
          <a:solidFill>
            <a:srgbClr val="FFFF00"/>
          </a:solidFill>
          <a:ln w="9525">
            <a:solidFill>
              <a:schemeClr val="tx1"/>
            </a:solidFill>
            <a:miter lim="800000"/>
            <a:headEnd/>
            <a:tailEnd/>
          </a:ln>
        </p:spPr>
        <p:txBody>
          <a:bodyPr lIns="54000" rIns="54000" anchor="ctr"/>
          <a:lstStyle/>
          <a:p>
            <a:pPr algn="ctr"/>
            <a:r>
              <a:rPr lang="en-US" sz="1600" b="1">
                <a:solidFill>
                  <a:srgbClr val="000099"/>
                </a:solidFill>
              </a:rPr>
              <a:t>Poverty reduced</a:t>
            </a:r>
            <a:endParaRPr lang="en-GB" sz="1600" b="1">
              <a:solidFill>
                <a:srgbClr val="000099"/>
              </a:solidFill>
            </a:endParaRPr>
          </a:p>
        </p:txBody>
      </p:sp>
      <p:sp>
        <p:nvSpPr>
          <p:cNvPr id="47110" name="Rectangle 10"/>
          <p:cNvSpPr>
            <a:spLocks noChangeArrowheads="1"/>
          </p:cNvSpPr>
          <p:nvPr/>
        </p:nvSpPr>
        <p:spPr bwMode="auto">
          <a:xfrm>
            <a:off x="1828800" y="4233863"/>
            <a:ext cx="2362200" cy="914400"/>
          </a:xfrm>
          <a:prstGeom prst="rect">
            <a:avLst/>
          </a:prstGeom>
          <a:solidFill>
            <a:srgbClr val="FFFF00"/>
          </a:solidFill>
          <a:ln w="9525">
            <a:solidFill>
              <a:schemeClr val="tx1"/>
            </a:solidFill>
            <a:miter lim="800000"/>
            <a:headEnd/>
            <a:tailEnd/>
          </a:ln>
        </p:spPr>
        <p:txBody>
          <a:bodyPr lIns="54000" rIns="54000" anchor="ctr"/>
          <a:lstStyle/>
          <a:p>
            <a:pPr algn="ctr"/>
            <a:r>
              <a:rPr lang="en-US" sz="1600" b="1">
                <a:solidFill>
                  <a:srgbClr val="000099"/>
                </a:solidFill>
              </a:rPr>
              <a:t>Model business incubators operational in poorest provinces</a:t>
            </a:r>
            <a:endParaRPr lang="en-GB" sz="1600" b="1">
              <a:solidFill>
                <a:srgbClr val="000099"/>
              </a:solidFill>
            </a:endParaRPr>
          </a:p>
        </p:txBody>
      </p:sp>
      <p:sp>
        <p:nvSpPr>
          <p:cNvPr id="47111" name="Rectangle 11"/>
          <p:cNvSpPr>
            <a:spLocks noChangeArrowheads="1"/>
          </p:cNvSpPr>
          <p:nvPr/>
        </p:nvSpPr>
        <p:spPr bwMode="auto">
          <a:xfrm>
            <a:off x="1828800" y="5394325"/>
            <a:ext cx="2514600" cy="762000"/>
          </a:xfrm>
          <a:prstGeom prst="rect">
            <a:avLst/>
          </a:prstGeom>
          <a:solidFill>
            <a:srgbClr val="FFFF00"/>
          </a:solidFill>
          <a:ln w="9525">
            <a:solidFill>
              <a:schemeClr val="tx1"/>
            </a:solidFill>
            <a:miter lim="800000"/>
            <a:headEnd/>
            <a:tailEnd/>
          </a:ln>
        </p:spPr>
        <p:txBody>
          <a:bodyPr lIns="54000" rIns="54000" anchor="ctr"/>
          <a:lstStyle/>
          <a:p>
            <a:pPr>
              <a:buFontTx/>
              <a:buChar char="-"/>
            </a:pPr>
            <a:r>
              <a:rPr lang="en-US" sz="1600" b="1">
                <a:solidFill>
                  <a:srgbClr val="000099"/>
                </a:solidFill>
              </a:rPr>
              <a:t> Acquire facilities </a:t>
            </a:r>
          </a:p>
          <a:p>
            <a:pPr>
              <a:buFontTx/>
              <a:buChar char="-"/>
            </a:pPr>
            <a:r>
              <a:rPr lang="en-US" sz="1600" b="1">
                <a:solidFill>
                  <a:srgbClr val="000099"/>
                </a:solidFill>
              </a:rPr>
              <a:t> Staff training</a:t>
            </a:r>
          </a:p>
          <a:p>
            <a:pPr>
              <a:buFontTx/>
              <a:buChar char="-"/>
            </a:pPr>
            <a:r>
              <a:rPr lang="en-US" sz="1600" b="1">
                <a:solidFill>
                  <a:srgbClr val="000099"/>
                </a:solidFill>
              </a:rPr>
              <a:t> Micro-credit provision.. </a:t>
            </a:r>
            <a:endParaRPr lang="en-GB" sz="1600" b="1">
              <a:solidFill>
                <a:srgbClr val="000099"/>
              </a:solidFill>
            </a:endParaRPr>
          </a:p>
        </p:txBody>
      </p:sp>
      <p:sp>
        <p:nvSpPr>
          <p:cNvPr id="47112" name="Rectangle 12"/>
          <p:cNvSpPr>
            <a:spLocks noChangeArrowheads="1"/>
          </p:cNvSpPr>
          <p:nvPr/>
        </p:nvSpPr>
        <p:spPr bwMode="auto">
          <a:xfrm>
            <a:off x="152400" y="1184275"/>
            <a:ext cx="1524000" cy="762000"/>
          </a:xfrm>
          <a:prstGeom prst="rect">
            <a:avLst/>
          </a:prstGeom>
          <a:solidFill>
            <a:schemeClr val="bg2"/>
          </a:solidFill>
          <a:ln w="9525">
            <a:solidFill>
              <a:schemeClr val="tx1"/>
            </a:solidFill>
            <a:miter lim="800000"/>
            <a:headEnd/>
            <a:tailEnd/>
          </a:ln>
        </p:spPr>
        <p:txBody>
          <a:bodyPr wrap="none" anchor="ctr"/>
          <a:lstStyle/>
          <a:p>
            <a:pPr algn="ctr"/>
            <a:r>
              <a:rPr lang="en-GB" sz="2400"/>
              <a:t>Results</a:t>
            </a:r>
          </a:p>
        </p:txBody>
      </p:sp>
      <p:sp>
        <p:nvSpPr>
          <p:cNvPr id="47113" name="Rectangle 13"/>
          <p:cNvSpPr>
            <a:spLocks noChangeArrowheads="1"/>
          </p:cNvSpPr>
          <p:nvPr/>
        </p:nvSpPr>
        <p:spPr bwMode="auto">
          <a:xfrm>
            <a:off x="1828800" y="1184275"/>
            <a:ext cx="2286000" cy="762000"/>
          </a:xfrm>
          <a:prstGeom prst="rect">
            <a:avLst/>
          </a:prstGeom>
          <a:solidFill>
            <a:srgbClr val="FFFF00"/>
          </a:solidFill>
          <a:ln w="9525">
            <a:solidFill>
              <a:schemeClr val="tx1"/>
            </a:solidFill>
            <a:miter lim="800000"/>
            <a:headEnd/>
            <a:tailEnd/>
          </a:ln>
        </p:spPr>
        <p:txBody>
          <a:bodyPr anchor="ctr"/>
          <a:lstStyle/>
          <a:p>
            <a:pPr algn="ctr"/>
            <a:r>
              <a:rPr lang="en-GB" sz="2400">
                <a:solidFill>
                  <a:srgbClr val="000099"/>
                </a:solidFill>
              </a:rPr>
              <a:t>Like…</a:t>
            </a:r>
          </a:p>
        </p:txBody>
      </p:sp>
      <p:sp>
        <p:nvSpPr>
          <p:cNvPr id="47114" name="Rectangle 14"/>
          <p:cNvSpPr>
            <a:spLocks noChangeArrowheads="1"/>
          </p:cNvSpPr>
          <p:nvPr/>
        </p:nvSpPr>
        <p:spPr bwMode="auto">
          <a:xfrm>
            <a:off x="4343400" y="1184275"/>
            <a:ext cx="1524000" cy="762000"/>
          </a:xfrm>
          <a:prstGeom prst="rect">
            <a:avLst/>
          </a:prstGeom>
          <a:solidFill>
            <a:schemeClr val="bg1"/>
          </a:solidFill>
          <a:ln w="9525">
            <a:solidFill>
              <a:schemeClr val="tx1"/>
            </a:solidFill>
            <a:miter lim="800000"/>
            <a:headEnd/>
            <a:tailEnd/>
          </a:ln>
        </p:spPr>
        <p:txBody>
          <a:bodyPr lIns="18000" rIns="18000" anchor="ctr"/>
          <a:lstStyle/>
          <a:p>
            <a:r>
              <a:rPr lang="en-GB" sz="2400">
                <a:solidFill>
                  <a:srgbClr val="00FF00"/>
                </a:solidFill>
              </a:rPr>
              <a:t>  </a:t>
            </a:r>
            <a:r>
              <a:rPr lang="en-GB" sz="2400">
                <a:solidFill>
                  <a:srgbClr val="0000FF"/>
                </a:solidFill>
              </a:rPr>
              <a:t>Focus</a:t>
            </a:r>
            <a:r>
              <a:rPr lang="en-GB" sz="2400">
                <a:solidFill>
                  <a:srgbClr val="00FF00"/>
                </a:solidFill>
              </a:rPr>
              <a:t>      </a:t>
            </a:r>
          </a:p>
        </p:txBody>
      </p:sp>
      <p:sp>
        <p:nvSpPr>
          <p:cNvPr id="47115" name="AutoShape 15"/>
          <p:cNvSpPr>
            <a:spLocks noChangeArrowheads="1"/>
          </p:cNvSpPr>
          <p:nvPr/>
        </p:nvSpPr>
        <p:spPr bwMode="auto">
          <a:xfrm>
            <a:off x="5410200" y="1412875"/>
            <a:ext cx="304800" cy="304800"/>
          </a:xfrm>
          <a:prstGeom prst="triangle">
            <a:avLst>
              <a:gd name="adj" fmla="val 50000"/>
            </a:avLst>
          </a:prstGeom>
          <a:solidFill>
            <a:srgbClr val="00FF00"/>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16" name="Rectangle 16"/>
          <p:cNvSpPr>
            <a:spLocks noChangeArrowheads="1"/>
          </p:cNvSpPr>
          <p:nvPr/>
        </p:nvSpPr>
        <p:spPr bwMode="auto">
          <a:xfrm>
            <a:off x="6019800" y="1184275"/>
            <a:ext cx="1524000" cy="762000"/>
          </a:xfrm>
          <a:prstGeom prst="rect">
            <a:avLst/>
          </a:prstGeom>
          <a:solidFill>
            <a:srgbClr val="00FF00"/>
          </a:solidFill>
          <a:ln w="9525">
            <a:solidFill>
              <a:schemeClr val="tx1"/>
            </a:solidFill>
            <a:miter lim="800000"/>
            <a:headEnd/>
            <a:tailEnd/>
          </a:ln>
        </p:spPr>
        <p:txBody>
          <a:bodyPr lIns="18000" rIns="18000" anchor="ctr"/>
          <a:lstStyle/>
          <a:p>
            <a:pPr algn="ctr"/>
            <a:r>
              <a:rPr lang="en-GB" sz="2400"/>
              <a:t>@</a:t>
            </a:r>
          </a:p>
          <a:p>
            <a:pPr algn="ctr"/>
            <a:r>
              <a:rPr lang="en-GB" sz="2400"/>
              <a:t>Timeframe</a:t>
            </a:r>
            <a:r>
              <a:rPr lang="en-GB" sz="2400">
                <a:solidFill>
                  <a:schemeClr val="bg2"/>
                </a:solidFill>
              </a:rPr>
              <a:t> </a:t>
            </a:r>
            <a:r>
              <a:rPr lang="en-GB" sz="2400">
                <a:solidFill>
                  <a:srgbClr val="00FF00"/>
                </a:solidFill>
              </a:rPr>
              <a:t>     </a:t>
            </a:r>
          </a:p>
        </p:txBody>
      </p:sp>
      <p:sp>
        <p:nvSpPr>
          <p:cNvPr id="47117" name="Rectangle 18"/>
          <p:cNvSpPr>
            <a:spLocks noChangeArrowheads="1"/>
          </p:cNvSpPr>
          <p:nvPr/>
        </p:nvSpPr>
        <p:spPr bwMode="auto">
          <a:xfrm>
            <a:off x="6011863" y="5321300"/>
            <a:ext cx="1524000" cy="762000"/>
          </a:xfrm>
          <a:prstGeom prst="rect">
            <a:avLst/>
          </a:prstGeom>
          <a:solidFill>
            <a:srgbClr val="00FF00"/>
          </a:solidFill>
          <a:ln w="9525">
            <a:solidFill>
              <a:schemeClr val="tx1"/>
            </a:solidFill>
            <a:miter lim="800000"/>
            <a:headEnd/>
            <a:tailEnd/>
          </a:ln>
        </p:spPr>
        <p:txBody>
          <a:bodyPr lIns="18000" rIns="18000" anchor="ctr"/>
          <a:lstStyle/>
          <a:p>
            <a:r>
              <a:rPr lang="en-GB" sz="2400"/>
              <a:t>    &lt;1 yr      </a:t>
            </a:r>
          </a:p>
        </p:txBody>
      </p:sp>
      <p:sp>
        <p:nvSpPr>
          <p:cNvPr id="47118" name="Rectangle 19"/>
          <p:cNvSpPr>
            <a:spLocks noChangeArrowheads="1"/>
          </p:cNvSpPr>
          <p:nvPr/>
        </p:nvSpPr>
        <p:spPr bwMode="auto">
          <a:xfrm>
            <a:off x="6011863" y="4292600"/>
            <a:ext cx="1524000" cy="762000"/>
          </a:xfrm>
          <a:prstGeom prst="rect">
            <a:avLst/>
          </a:prstGeom>
          <a:solidFill>
            <a:srgbClr val="00FF00"/>
          </a:solidFill>
          <a:ln w="9525">
            <a:solidFill>
              <a:schemeClr val="tx1"/>
            </a:solidFill>
            <a:miter lim="800000"/>
            <a:headEnd/>
            <a:tailEnd/>
          </a:ln>
        </p:spPr>
        <p:txBody>
          <a:bodyPr lIns="18000" rIns="18000" anchor="ctr"/>
          <a:lstStyle/>
          <a:p>
            <a:r>
              <a:rPr lang="en-GB" sz="2400"/>
              <a:t>    &lt;</a:t>
            </a:r>
            <a:r>
              <a:rPr lang="en-US" sz="2400"/>
              <a:t>5</a:t>
            </a:r>
            <a:r>
              <a:rPr lang="en-GB" sz="2400"/>
              <a:t> yrs      </a:t>
            </a:r>
          </a:p>
        </p:txBody>
      </p:sp>
      <p:sp>
        <p:nvSpPr>
          <p:cNvPr id="47119" name="Rectangle 21"/>
          <p:cNvSpPr>
            <a:spLocks noChangeArrowheads="1"/>
          </p:cNvSpPr>
          <p:nvPr/>
        </p:nvSpPr>
        <p:spPr bwMode="auto">
          <a:xfrm>
            <a:off x="6011863" y="2195513"/>
            <a:ext cx="1524000" cy="762000"/>
          </a:xfrm>
          <a:prstGeom prst="rect">
            <a:avLst/>
          </a:prstGeom>
          <a:solidFill>
            <a:srgbClr val="00FF00"/>
          </a:solidFill>
          <a:ln w="9525">
            <a:solidFill>
              <a:schemeClr val="tx1"/>
            </a:solidFill>
            <a:miter lim="800000"/>
            <a:headEnd/>
            <a:tailEnd/>
          </a:ln>
        </p:spPr>
        <p:txBody>
          <a:bodyPr lIns="18000" rIns="18000" anchor="ctr"/>
          <a:lstStyle/>
          <a:p>
            <a:r>
              <a:rPr lang="en-GB" sz="2400"/>
              <a:t>   </a:t>
            </a:r>
            <a:r>
              <a:rPr lang="en-US" sz="2400"/>
              <a:t>5</a:t>
            </a:r>
            <a:r>
              <a:rPr lang="en-GB" sz="2400"/>
              <a:t>-10 yrs      </a:t>
            </a:r>
          </a:p>
        </p:txBody>
      </p:sp>
      <p:sp>
        <p:nvSpPr>
          <p:cNvPr id="47120" name="AutoShape 23"/>
          <p:cNvSpPr>
            <a:spLocks noChangeArrowheads="1"/>
          </p:cNvSpPr>
          <p:nvPr/>
        </p:nvSpPr>
        <p:spPr bwMode="auto">
          <a:xfrm>
            <a:off x="7545388" y="1401763"/>
            <a:ext cx="1724025" cy="5410200"/>
          </a:xfrm>
          <a:prstGeom prst="triangle">
            <a:avLst>
              <a:gd name="adj" fmla="val 50000"/>
            </a:avLst>
          </a:prstGeom>
          <a:solidFill>
            <a:srgbClr val="FF0000"/>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21" name="Text Box 24"/>
          <p:cNvSpPr txBox="1">
            <a:spLocks noChangeArrowheads="1"/>
          </p:cNvSpPr>
          <p:nvPr/>
        </p:nvSpPr>
        <p:spPr bwMode="auto">
          <a:xfrm>
            <a:off x="7910513" y="6127750"/>
            <a:ext cx="1089025" cy="396875"/>
          </a:xfrm>
          <a:prstGeom prst="rect">
            <a:avLst/>
          </a:prstGeom>
          <a:noFill/>
          <a:ln w="9525">
            <a:noFill/>
            <a:miter lim="800000"/>
            <a:headEnd/>
            <a:tailEnd/>
          </a:ln>
        </p:spPr>
        <p:txBody>
          <a:bodyPr>
            <a:spAutoFit/>
          </a:bodyPr>
          <a:lstStyle/>
          <a:p>
            <a:pPr algn="ctr">
              <a:spcBef>
                <a:spcPct val="50000"/>
              </a:spcBef>
            </a:pPr>
            <a:r>
              <a:rPr lang="en-US" sz="2000" b="1">
                <a:solidFill>
                  <a:schemeClr val="bg1"/>
                </a:solidFill>
              </a:rPr>
              <a:t>more</a:t>
            </a:r>
            <a:endParaRPr lang="en-CA" sz="2000" b="1">
              <a:solidFill>
                <a:schemeClr val="bg1"/>
              </a:solidFill>
            </a:endParaRPr>
          </a:p>
        </p:txBody>
      </p:sp>
      <p:sp>
        <p:nvSpPr>
          <p:cNvPr id="47122" name="Text Box 25"/>
          <p:cNvSpPr txBox="1">
            <a:spLocks noChangeArrowheads="1"/>
          </p:cNvSpPr>
          <p:nvPr/>
        </p:nvSpPr>
        <p:spPr bwMode="auto">
          <a:xfrm>
            <a:off x="7885113" y="3094038"/>
            <a:ext cx="1089025" cy="396875"/>
          </a:xfrm>
          <a:prstGeom prst="rect">
            <a:avLst/>
          </a:prstGeom>
          <a:noFill/>
          <a:ln w="9525">
            <a:noFill/>
            <a:miter lim="800000"/>
            <a:headEnd/>
            <a:tailEnd/>
          </a:ln>
        </p:spPr>
        <p:txBody>
          <a:bodyPr>
            <a:spAutoFit/>
          </a:bodyPr>
          <a:lstStyle/>
          <a:p>
            <a:pPr algn="ctr">
              <a:spcBef>
                <a:spcPct val="50000"/>
              </a:spcBef>
            </a:pPr>
            <a:r>
              <a:rPr lang="en-US" sz="2000" b="1">
                <a:solidFill>
                  <a:schemeClr val="bg1"/>
                </a:solidFill>
              </a:rPr>
              <a:t>less</a:t>
            </a:r>
            <a:endParaRPr lang="en-CA" sz="2000" b="1">
              <a:solidFill>
                <a:schemeClr val="bg1"/>
              </a:solidFill>
            </a:endParaRPr>
          </a:p>
        </p:txBody>
      </p:sp>
      <p:sp>
        <p:nvSpPr>
          <p:cNvPr id="47123" name="Text Box 26"/>
          <p:cNvSpPr txBox="1">
            <a:spLocks noChangeArrowheads="1"/>
          </p:cNvSpPr>
          <p:nvPr/>
        </p:nvSpPr>
        <p:spPr bwMode="auto">
          <a:xfrm>
            <a:off x="7380312" y="4197350"/>
            <a:ext cx="2087563" cy="369332"/>
          </a:xfrm>
          <a:prstGeom prst="rect">
            <a:avLst/>
          </a:prstGeom>
          <a:noFill/>
          <a:ln w="9525">
            <a:noFill/>
            <a:miter lim="800000"/>
            <a:headEnd/>
            <a:tailEnd/>
          </a:ln>
        </p:spPr>
        <p:txBody>
          <a:bodyPr>
            <a:spAutoFit/>
          </a:bodyPr>
          <a:lstStyle/>
          <a:p>
            <a:pPr algn="ctr">
              <a:spcBef>
                <a:spcPct val="50000"/>
              </a:spcBef>
            </a:pPr>
            <a:r>
              <a:rPr lang="en-US" b="1" dirty="0"/>
              <a:t>Level of control</a:t>
            </a:r>
            <a:endParaRPr lang="en-CA" b="1" dirty="0"/>
          </a:p>
        </p:txBody>
      </p:sp>
      <p:sp>
        <p:nvSpPr>
          <p:cNvPr id="47124" name="Rectangle 29"/>
          <p:cNvSpPr>
            <a:spLocks noChangeArrowheads="1"/>
          </p:cNvSpPr>
          <p:nvPr/>
        </p:nvSpPr>
        <p:spPr bwMode="auto">
          <a:xfrm>
            <a:off x="4356100" y="4292600"/>
            <a:ext cx="1600200" cy="1066800"/>
          </a:xfrm>
          <a:prstGeom prst="rect">
            <a:avLst/>
          </a:prstGeom>
          <a:solidFill>
            <a:schemeClr val="bg1"/>
          </a:solidFill>
          <a:ln w="9525">
            <a:solidFill>
              <a:schemeClr val="tx1"/>
            </a:solidFill>
            <a:miter lim="800000"/>
            <a:headEnd/>
            <a:tailEnd/>
          </a:ln>
        </p:spPr>
        <p:txBody>
          <a:bodyPr lIns="18000" rIns="18000"/>
          <a:lstStyle/>
          <a:p>
            <a:pPr algn="ctr"/>
            <a:r>
              <a:rPr lang="en-GB" sz="1600" b="1">
                <a:solidFill>
                  <a:srgbClr val="0000FF"/>
                </a:solidFill>
              </a:rPr>
              <a:t>Operational/ skills, abilities, products &amp; services</a:t>
            </a:r>
          </a:p>
        </p:txBody>
      </p:sp>
      <p:sp>
        <p:nvSpPr>
          <p:cNvPr id="47125" name="Rectangle 30"/>
          <p:cNvSpPr>
            <a:spLocks noChangeArrowheads="1"/>
          </p:cNvSpPr>
          <p:nvPr/>
        </p:nvSpPr>
        <p:spPr bwMode="auto">
          <a:xfrm>
            <a:off x="4356100" y="2195513"/>
            <a:ext cx="1524000" cy="762000"/>
          </a:xfrm>
          <a:prstGeom prst="rect">
            <a:avLst/>
          </a:prstGeom>
          <a:solidFill>
            <a:schemeClr val="bg1"/>
          </a:solidFill>
          <a:ln w="9525">
            <a:solidFill>
              <a:schemeClr val="tx1"/>
            </a:solidFill>
            <a:miter lim="800000"/>
            <a:headEnd/>
            <a:tailEnd/>
          </a:ln>
        </p:spPr>
        <p:txBody>
          <a:bodyPr lIns="18000" rIns="18000" anchor="ctr"/>
          <a:lstStyle/>
          <a:p>
            <a:r>
              <a:rPr lang="en-GB" sz="2400">
                <a:solidFill>
                  <a:srgbClr val="0000FF"/>
                </a:solidFill>
              </a:rPr>
              <a:t>  Human!      </a:t>
            </a:r>
          </a:p>
        </p:txBody>
      </p:sp>
      <p:sp>
        <p:nvSpPr>
          <p:cNvPr id="47126" name="Rectangle 31"/>
          <p:cNvSpPr>
            <a:spLocks noChangeArrowheads="1"/>
          </p:cNvSpPr>
          <p:nvPr/>
        </p:nvSpPr>
        <p:spPr bwMode="auto">
          <a:xfrm>
            <a:off x="152400" y="3275013"/>
            <a:ext cx="1524000" cy="762000"/>
          </a:xfrm>
          <a:prstGeom prst="rect">
            <a:avLst/>
          </a:prstGeom>
          <a:solidFill>
            <a:schemeClr val="bg2"/>
          </a:solidFill>
          <a:ln w="9525">
            <a:solidFill>
              <a:schemeClr val="tx1"/>
            </a:solidFill>
            <a:miter lim="800000"/>
            <a:headEnd/>
            <a:tailEnd/>
          </a:ln>
        </p:spPr>
        <p:txBody>
          <a:bodyPr wrap="none" anchor="ctr"/>
          <a:lstStyle/>
          <a:p>
            <a:pPr algn="ctr"/>
            <a:r>
              <a:rPr lang="en-GB" sz="2400"/>
              <a:t>Outcome</a:t>
            </a:r>
          </a:p>
        </p:txBody>
      </p:sp>
      <p:sp>
        <p:nvSpPr>
          <p:cNvPr id="47127" name="Rectangle 32"/>
          <p:cNvSpPr>
            <a:spLocks noChangeArrowheads="1"/>
          </p:cNvSpPr>
          <p:nvPr/>
        </p:nvSpPr>
        <p:spPr bwMode="auto">
          <a:xfrm>
            <a:off x="1828800" y="3275013"/>
            <a:ext cx="2362200" cy="762000"/>
          </a:xfrm>
          <a:prstGeom prst="rect">
            <a:avLst/>
          </a:prstGeom>
          <a:solidFill>
            <a:srgbClr val="FFFF00"/>
          </a:solidFill>
          <a:ln w="9525">
            <a:solidFill>
              <a:schemeClr val="tx1"/>
            </a:solidFill>
            <a:miter lim="800000"/>
            <a:headEnd/>
            <a:tailEnd/>
          </a:ln>
        </p:spPr>
        <p:txBody>
          <a:bodyPr lIns="54000" rIns="54000" anchor="ctr"/>
          <a:lstStyle/>
          <a:p>
            <a:pPr algn="ctr"/>
            <a:r>
              <a:rPr lang="en-US" sz="1600" b="1">
                <a:solidFill>
                  <a:srgbClr val="000099"/>
                </a:solidFill>
              </a:rPr>
              <a:t>Employment and income generation increased</a:t>
            </a:r>
            <a:endParaRPr lang="en-GB" sz="1600" b="1">
              <a:solidFill>
                <a:srgbClr val="000099"/>
              </a:solidFill>
            </a:endParaRPr>
          </a:p>
        </p:txBody>
      </p:sp>
      <p:sp>
        <p:nvSpPr>
          <p:cNvPr id="47128" name="Rectangle 33"/>
          <p:cNvSpPr>
            <a:spLocks noChangeArrowheads="1"/>
          </p:cNvSpPr>
          <p:nvPr/>
        </p:nvSpPr>
        <p:spPr bwMode="auto">
          <a:xfrm>
            <a:off x="4343400" y="3275013"/>
            <a:ext cx="1524000" cy="762000"/>
          </a:xfrm>
          <a:prstGeom prst="rect">
            <a:avLst/>
          </a:prstGeom>
          <a:solidFill>
            <a:schemeClr val="bg1"/>
          </a:solidFill>
          <a:ln w="9525">
            <a:solidFill>
              <a:schemeClr val="tx1"/>
            </a:solidFill>
            <a:miter lim="800000"/>
            <a:headEnd/>
            <a:tailEnd/>
          </a:ln>
        </p:spPr>
        <p:txBody>
          <a:bodyPr lIns="18000" rIns="18000" anchor="ctr"/>
          <a:lstStyle/>
          <a:p>
            <a:pPr algn="ctr"/>
            <a:r>
              <a:rPr lang="en-GB" sz="2400">
                <a:solidFill>
                  <a:srgbClr val="00FF00"/>
                </a:solidFill>
              </a:rPr>
              <a:t>  </a:t>
            </a:r>
            <a:r>
              <a:rPr lang="en-GB" sz="1600" b="1">
                <a:solidFill>
                  <a:srgbClr val="0000FF"/>
                </a:solidFill>
              </a:rPr>
              <a:t>Institutional/ Behavioural</a:t>
            </a:r>
            <a:r>
              <a:rPr lang="en-GB" sz="2400">
                <a:solidFill>
                  <a:srgbClr val="00FF00"/>
                </a:solidFill>
              </a:rPr>
              <a:t>     </a:t>
            </a:r>
          </a:p>
        </p:txBody>
      </p:sp>
      <p:sp>
        <p:nvSpPr>
          <p:cNvPr id="47129" name="Rectangle 34"/>
          <p:cNvSpPr>
            <a:spLocks noChangeArrowheads="1"/>
          </p:cNvSpPr>
          <p:nvPr/>
        </p:nvSpPr>
        <p:spPr bwMode="auto">
          <a:xfrm>
            <a:off x="6019800" y="3275013"/>
            <a:ext cx="1524000" cy="762000"/>
          </a:xfrm>
          <a:prstGeom prst="rect">
            <a:avLst/>
          </a:prstGeom>
          <a:solidFill>
            <a:srgbClr val="00FF00"/>
          </a:solidFill>
          <a:ln w="9525">
            <a:solidFill>
              <a:schemeClr val="tx1"/>
            </a:solidFill>
            <a:miter lim="800000"/>
            <a:headEnd/>
            <a:tailEnd/>
          </a:ln>
        </p:spPr>
        <p:txBody>
          <a:bodyPr lIns="18000" rIns="18000" anchor="ctr"/>
          <a:lstStyle/>
          <a:p>
            <a:r>
              <a:rPr lang="en-GB" sz="2400">
                <a:solidFill>
                  <a:srgbClr val="00FF00"/>
                </a:solidFill>
              </a:rPr>
              <a:t>    </a:t>
            </a:r>
            <a:r>
              <a:rPr lang="en-GB" sz="2400">
                <a:solidFill>
                  <a:schemeClr val="bg2"/>
                </a:solidFill>
              </a:rPr>
              <a:t>  </a:t>
            </a:r>
            <a:r>
              <a:rPr lang="en-US" sz="2400"/>
              <a:t>5</a:t>
            </a:r>
            <a:r>
              <a:rPr lang="en-GB" sz="2400"/>
              <a:t> yrs</a:t>
            </a:r>
            <a:r>
              <a:rPr lang="en-GB" sz="2400">
                <a:solidFill>
                  <a:srgbClr val="00FF00"/>
                </a:solidFill>
              </a:rPr>
              <a:t>      </a:t>
            </a:r>
          </a:p>
        </p:txBody>
      </p:sp>
      <p:sp>
        <p:nvSpPr>
          <p:cNvPr id="47130" name="Text Box 37"/>
          <p:cNvSpPr txBox="1">
            <a:spLocks noChangeArrowheads="1"/>
          </p:cNvSpPr>
          <p:nvPr/>
        </p:nvSpPr>
        <p:spPr bwMode="auto">
          <a:xfrm rot="-1608087">
            <a:off x="1371600" y="2951163"/>
            <a:ext cx="609600" cy="366712"/>
          </a:xfrm>
          <a:prstGeom prst="rect">
            <a:avLst/>
          </a:prstGeom>
          <a:solidFill>
            <a:srgbClr val="FF0000"/>
          </a:solidFill>
          <a:ln w="9525">
            <a:noFill/>
            <a:miter lim="800000"/>
            <a:headEnd/>
            <a:tailEnd/>
          </a:ln>
        </p:spPr>
        <p:txBody>
          <a:bodyPr lIns="18000" rIns="18000">
            <a:spAutoFit/>
          </a:bodyPr>
          <a:lstStyle/>
          <a:p>
            <a:pPr algn="ctr">
              <a:spcBef>
                <a:spcPct val="50000"/>
              </a:spcBef>
            </a:pPr>
            <a:r>
              <a:rPr lang="en-US"/>
              <a:t>then</a:t>
            </a:r>
            <a:endParaRPr lang="en-CA"/>
          </a:p>
        </p:txBody>
      </p:sp>
      <p:sp>
        <p:nvSpPr>
          <p:cNvPr id="47131" name="Text Box 38"/>
          <p:cNvSpPr txBox="1">
            <a:spLocks noChangeArrowheads="1"/>
          </p:cNvSpPr>
          <p:nvPr/>
        </p:nvSpPr>
        <p:spPr bwMode="auto">
          <a:xfrm rot="-1533015">
            <a:off x="3962400" y="2792413"/>
            <a:ext cx="533400" cy="366712"/>
          </a:xfrm>
          <a:prstGeom prst="rect">
            <a:avLst/>
          </a:prstGeom>
          <a:solidFill>
            <a:srgbClr val="FF0000"/>
          </a:solidFill>
          <a:ln w="9525">
            <a:noFill/>
            <a:miter lim="800000"/>
            <a:headEnd/>
            <a:tailEnd/>
          </a:ln>
        </p:spPr>
        <p:txBody>
          <a:bodyPr>
            <a:spAutoFit/>
          </a:bodyPr>
          <a:lstStyle/>
          <a:p>
            <a:pPr algn="ctr">
              <a:spcBef>
                <a:spcPct val="50000"/>
              </a:spcBef>
            </a:pPr>
            <a:r>
              <a:rPr lang="en-US"/>
              <a:t>if</a:t>
            </a:r>
            <a:endParaRPr lang="en-CA"/>
          </a:p>
        </p:txBody>
      </p:sp>
      <p:sp>
        <p:nvSpPr>
          <p:cNvPr id="47132" name="Text Box 39"/>
          <p:cNvSpPr txBox="1">
            <a:spLocks noChangeArrowheads="1"/>
          </p:cNvSpPr>
          <p:nvPr/>
        </p:nvSpPr>
        <p:spPr bwMode="auto">
          <a:xfrm rot="-1533015">
            <a:off x="3960813" y="3808413"/>
            <a:ext cx="457200" cy="366712"/>
          </a:xfrm>
          <a:prstGeom prst="rect">
            <a:avLst/>
          </a:prstGeom>
          <a:solidFill>
            <a:srgbClr val="FF0000"/>
          </a:solidFill>
          <a:ln w="9525">
            <a:noFill/>
            <a:miter lim="800000"/>
            <a:headEnd/>
            <a:tailEnd/>
          </a:ln>
        </p:spPr>
        <p:txBody>
          <a:bodyPr>
            <a:spAutoFit/>
          </a:bodyPr>
          <a:lstStyle/>
          <a:p>
            <a:pPr algn="ctr">
              <a:spcBef>
                <a:spcPct val="50000"/>
              </a:spcBef>
            </a:pPr>
            <a:r>
              <a:rPr lang="en-US"/>
              <a:t>if</a:t>
            </a:r>
            <a:endParaRPr lang="en-CA"/>
          </a:p>
        </p:txBody>
      </p:sp>
      <p:sp>
        <p:nvSpPr>
          <p:cNvPr id="47133" name="Text Box 41"/>
          <p:cNvSpPr txBox="1">
            <a:spLocks noChangeArrowheads="1"/>
          </p:cNvSpPr>
          <p:nvPr/>
        </p:nvSpPr>
        <p:spPr bwMode="auto">
          <a:xfrm rot="-1533015">
            <a:off x="3962400" y="4919663"/>
            <a:ext cx="457200" cy="366712"/>
          </a:xfrm>
          <a:prstGeom prst="rect">
            <a:avLst/>
          </a:prstGeom>
          <a:solidFill>
            <a:srgbClr val="FF0000"/>
          </a:solidFill>
          <a:ln w="9525">
            <a:noFill/>
            <a:miter lim="800000"/>
            <a:headEnd/>
            <a:tailEnd/>
          </a:ln>
        </p:spPr>
        <p:txBody>
          <a:bodyPr>
            <a:spAutoFit/>
          </a:bodyPr>
          <a:lstStyle/>
          <a:p>
            <a:pPr algn="ctr">
              <a:spcBef>
                <a:spcPct val="50000"/>
              </a:spcBef>
            </a:pPr>
            <a:r>
              <a:rPr lang="en-US"/>
              <a:t>if</a:t>
            </a:r>
            <a:endParaRPr lang="en-CA"/>
          </a:p>
        </p:txBody>
      </p:sp>
      <p:sp>
        <p:nvSpPr>
          <p:cNvPr id="47134" name="Text Box 43"/>
          <p:cNvSpPr txBox="1">
            <a:spLocks noChangeArrowheads="1"/>
          </p:cNvSpPr>
          <p:nvPr/>
        </p:nvSpPr>
        <p:spPr bwMode="auto">
          <a:xfrm rot="-1608087">
            <a:off x="1371600" y="4127500"/>
            <a:ext cx="609600" cy="366713"/>
          </a:xfrm>
          <a:prstGeom prst="rect">
            <a:avLst/>
          </a:prstGeom>
          <a:solidFill>
            <a:srgbClr val="FF0000"/>
          </a:solidFill>
          <a:ln w="9525">
            <a:noFill/>
            <a:miter lim="800000"/>
            <a:headEnd/>
            <a:tailEnd/>
          </a:ln>
        </p:spPr>
        <p:txBody>
          <a:bodyPr lIns="18000" rIns="18000">
            <a:spAutoFit/>
          </a:bodyPr>
          <a:lstStyle/>
          <a:p>
            <a:pPr algn="ctr">
              <a:spcBef>
                <a:spcPct val="50000"/>
              </a:spcBef>
            </a:pPr>
            <a:r>
              <a:rPr lang="en-US"/>
              <a:t>then</a:t>
            </a:r>
            <a:endParaRPr lang="en-CA"/>
          </a:p>
        </p:txBody>
      </p:sp>
      <p:sp>
        <p:nvSpPr>
          <p:cNvPr id="47135" name="Text Box 44"/>
          <p:cNvSpPr txBox="1">
            <a:spLocks noChangeArrowheads="1"/>
          </p:cNvSpPr>
          <p:nvPr/>
        </p:nvSpPr>
        <p:spPr bwMode="auto">
          <a:xfrm rot="-1608087">
            <a:off x="1371600" y="2022475"/>
            <a:ext cx="609600" cy="366713"/>
          </a:xfrm>
          <a:prstGeom prst="rect">
            <a:avLst/>
          </a:prstGeom>
          <a:solidFill>
            <a:srgbClr val="FF0000"/>
          </a:solidFill>
          <a:ln w="9525">
            <a:noFill/>
            <a:miter lim="800000"/>
            <a:headEnd/>
            <a:tailEnd/>
          </a:ln>
        </p:spPr>
        <p:txBody>
          <a:bodyPr lIns="18000" rIns="18000">
            <a:spAutoFit/>
          </a:bodyPr>
          <a:lstStyle/>
          <a:p>
            <a:pPr algn="ctr">
              <a:spcBef>
                <a:spcPct val="50000"/>
              </a:spcBef>
            </a:pPr>
            <a:r>
              <a:rPr lang="en-US"/>
              <a:t>then</a:t>
            </a:r>
            <a:endParaRPr lang="en-CA"/>
          </a:p>
        </p:txBody>
      </p:sp>
      <p:sp>
        <p:nvSpPr>
          <p:cNvPr id="47136" name="AutoShape 46"/>
          <p:cNvSpPr>
            <a:spLocks noChangeArrowheads="1"/>
          </p:cNvSpPr>
          <p:nvPr/>
        </p:nvSpPr>
        <p:spPr bwMode="auto">
          <a:xfrm rot="-10740144">
            <a:off x="323850" y="3889375"/>
            <a:ext cx="381000" cy="381000"/>
          </a:xfrm>
          <a:prstGeom prst="upArrow">
            <a:avLst>
              <a:gd name="adj1" fmla="val 50000"/>
              <a:gd name="adj2" fmla="val 43056"/>
            </a:avLst>
          </a:prstGeom>
          <a:solidFill>
            <a:srgbClr val="FFFF00"/>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37" name="AutoShape 47"/>
          <p:cNvSpPr>
            <a:spLocks noChangeArrowheads="1"/>
          </p:cNvSpPr>
          <p:nvPr/>
        </p:nvSpPr>
        <p:spPr bwMode="auto">
          <a:xfrm rot="-10740144">
            <a:off x="323850" y="4986338"/>
            <a:ext cx="381000" cy="381000"/>
          </a:xfrm>
          <a:prstGeom prst="upArrow">
            <a:avLst>
              <a:gd name="adj1" fmla="val 50000"/>
              <a:gd name="adj2" fmla="val 43056"/>
            </a:avLst>
          </a:prstGeom>
          <a:solidFill>
            <a:srgbClr val="FFFF00"/>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38" name="AutoShape 48"/>
          <p:cNvSpPr>
            <a:spLocks noChangeArrowheads="1"/>
          </p:cNvSpPr>
          <p:nvPr/>
        </p:nvSpPr>
        <p:spPr bwMode="auto">
          <a:xfrm rot="-10740144">
            <a:off x="323850" y="2803525"/>
            <a:ext cx="381000" cy="381000"/>
          </a:xfrm>
          <a:prstGeom prst="upArrow">
            <a:avLst>
              <a:gd name="adj1" fmla="val 50000"/>
              <a:gd name="adj2" fmla="val 43056"/>
            </a:avLst>
          </a:prstGeom>
          <a:solidFill>
            <a:srgbClr val="FFFF00"/>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39" name="AutoShape 49"/>
          <p:cNvSpPr>
            <a:spLocks noChangeArrowheads="1"/>
          </p:cNvSpPr>
          <p:nvPr/>
        </p:nvSpPr>
        <p:spPr bwMode="auto">
          <a:xfrm>
            <a:off x="1085850" y="4986338"/>
            <a:ext cx="381000" cy="381000"/>
          </a:xfrm>
          <a:prstGeom prst="upArrow">
            <a:avLst>
              <a:gd name="adj1" fmla="val 50000"/>
              <a:gd name="adj2" fmla="val 43056"/>
            </a:avLst>
          </a:prstGeom>
          <a:solidFill>
            <a:srgbClr val="FFFF00"/>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40" name="AutoShape 50"/>
          <p:cNvSpPr>
            <a:spLocks noChangeArrowheads="1"/>
          </p:cNvSpPr>
          <p:nvPr/>
        </p:nvSpPr>
        <p:spPr bwMode="auto">
          <a:xfrm>
            <a:off x="1085850" y="3889375"/>
            <a:ext cx="381000" cy="381000"/>
          </a:xfrm>
          <a:prstGeom prst="upArrow">
            <a:avLst>
              <a:gd name="adj1" fmla="val 50000"/>
              <a:gd name="adj2" fmla="val 43056"/>
            </a:avLst>
          </a:prstGeom>
          <a:solidFill>
            <a:srgbClr val="FFFF00"/>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41" name="AutoShape 51"/>
          <p:cNvSpPr>
            <a:spLocks noChangeArrowheads="1"/>
          </p:cNvSpPr>
          <p:nvPr/>
        </p:nvSpPr>
        <p:spPr bwMode="auto">
          <a:xfrm>
            <a:off x="1085850" y="2803525"/>
            <a:ext cx="381000" cy="381000"/>
          </a:xfrm>
          <a:prstGeom prst="upArrow">
            <a:avLst>
              <a:gd name="adj1" fmla="val 50000"/>
              <a:gd name="adj2" fmla="val 43056"/>
            </a:avLst>
          </a:prstGeom>
          <a:solidFill>
            <a:srgbClr val="FFFF00"/>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42" name="Oval 53"/>
          <p:cNvSpPr>
            <a:spLocks noChangeArrowheads="1"/>
          </p:cNvSpPr>
          <p:nvPr/>
        </p:nvSpPr>
        <p:spPr bwMode="auto">
          <a:xfrm>
            <a:off x="-2916238" y="2195513"/>
            <a:ext cx="1511300" cy="1295400"/>
          </a:xfrm>
          <a:prstGeom prst="ellipse">
            <a:avLst/>
          </a:prstGeom>
          <a:noFill/>
          <a:ln w="9525" algn="ctr">
            <a:noFill/>
            <a:round/>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grpSp>
        <p:nvGrpSpPr>
          <p:cNvPr id="47143" name="Group 55"/>
          <p:cNvGrpSpPr>
            <a:grpSpLocks/>
          </p:cNvGrpSpPr>
          <p:nvPr/>
        </p:nvGrpSpPr>
        <p:grpSpPr bwMode="auto">
          <a:xfrm>
            <a:off x="-1547813" y="3995738"/>
            <a:ext cx="1439863" cy="1150937"/>
            <a:chOff x="-1429" y="3113"/>
            <a:chExt cx="907" cy="725"/>
          </a:xfrm>
        </p:grpSpPr>
        <p:sp>
          <p:nvSpPr>
            <p:cNvPr id="47159" name="Oval 52"/>
            <p:cNvSpPr>
              <a:spLocks noChangeArrowheads="1"/>
            </p:cNvSpPr>
            <p:nvPr/>
          </p:nvSpPr>
          <p:spPr bwMode="auto">
            <a:xfrm>
              <a:off x="-1429" y="3113"/>
              <a:ext cx="907" cy="725"/>
            </a:xfrm>
            <a:prstGeom prst="ellipse">
              <a:avLst/>
            </a:prstGeom>
            <a:solidFill>
              <a:schemeClr val="bg1"/>
            </a:solidFill>
            <a:ln w="9525" algn="ctr">
              <a:noFill/>
              <a:round/>
              <a:headEnd/>
              <a:tailEnd/>
            </a:ln>
          </p:spPr>
          <p:txBody>
            <a:bodyPr wrap="none" lIns="0" anchor="ctr"/>
            <a:lstStyle/>
            <a:p>
              <a:pPr marL="742950" indent="-285750" algn="ctr">
                <a:lnSpc>
                  <a:spcPct val="80000"/>
                </a:lnSpc>
                <a:spcBef>
                  <a:spcPct val="20000"/>
                </a:spcBef>
                <a:buClr>
                  <a:srgbClr val="006699"/>
                </a:buClr>
                <a:buFont typeface="Wingdings" pitchFamily="2" charset="2"/>
                <a:buNone/>
              </a:pPr>
              <a:endParaRPr lang="en-US" sz="1600" b="1"/>
            </a:p>
          </p:txBody>
        </p:sp>
        <p:sp>
          <p:nvSpPr>
            <p:cNvPr id="47160" name="Text Box 54"/>
            <p:cNvSpPr txBox="1">
              <a:spLocks noChangeArrowheads="1"/>
            </p:cNvSpPr>
            <p:nvPr/>
          </p:nvSpPr>
          <p:spPr bwMode="auto">
            <a:xfrm>
              <a:off x="-1384" y="3316"/>
              <a:ext cx="861" cy="250"/>
            </a:xfrm>
            <a:prstGeom prst="rect">
              <a:avLst/>
            </a:prstGeom>
            <a:solidFill>
              <a:srgbClr val="CCFFFF"/>
            </a:solidFill>
            <a:ln w="9525">
              <a:noFill/>
              <a:miter lim="800000"/>
              <a:headEnd/>
              <a:tailEnd/>
            </a:ln>
          </p:spPr>
          <p:txBody>
            <a:bodyPr>
              <a:spAutoFit/>
            </a:bodyPr>
            <a:lstStyle/>
            <a:p>
              <a:pPr algn="ctr">
                <a:spcBef>
                  <a:spcPct val="50000"/>
                </a:spcBef>
              </a:pPr>
              <a:r>
                <a:rPr lang="en-US" sz="2000" b="1"/>
                <a:t>Promises</a:t>
              </a:r>
              <a:endParaRPr lang="en-CA" sz="2000" b="1"/>
            </a:p>
          </p:txBody>
        </p:sp>
      </p:grpSp>
      <p:sp>
        <p:nvSpPr>
          <p:cNvPr id="47144" name="Oval 58"/>
          <p:cNvSpPr>
            <a:spLocks noChangeArrowheads="1"/>
          </p:cNvSpPr>
          <p:nvPr/>
        </p:nvSpPr>
        <p:spPr bwMode="auto">
          <a:xfrm>
            <a:off x="-1620838" y="1908175"/>
            <a:ext cx="1439863" cy="1150938"/>
          </a:xfrm>
          <a:prstGeom prst="ellipse">
            <a:avLst/>
          </a:prstGeom>
          <a:solidFill>
            <a:schemeClr val="bg1"/>
          </a:solidFill>
          <a:ln w="9525" algn="ctr">
            <a:noFill/>
            <a:round/>
            <a:headEnd/>
            <a:tailEnd/>
          </a:ln>
        </p:spPr>
        <p:txBody>
          <a:bodyPr wrap="none" lIns="0" anchor="ctr"/>
          <a:lstStyle/>
          <a:p>
            <a:pPr marL="742950" indent="-285750" algn="ctr">
              <a:lnSpc>
                <a:spcPct val="80000"/>
              </a:lnSpc>
              <a:spcBef>
                <a:spcPct val="20000"/>
              </a:spcBef>
              <a:buClr>
                <a:srgbClr val="006699"/>
              </a:buClr>
              <a:buFont typeface="Wingdings" pitchFamily="2" charset="2"/>
              <a:buNone/>
            </a:pPr>
            <a:endParaRPr lang="en-US" sz="1600" b="1"/>
          </a:p>
        </p:txBody>
      </p:sp>
      <p:sp>
        <p:nvSpPr>
          <p:cNvPr id="47145" name="Text Box 59"/>
          <p:cNvSpPr txBox="1">
            <a:spLocks noChangeArrowheads="1"/>
          </p:cNvSpPr>
          <p:nvPr/>
        </p:nvSpPr>
        <p:spPr bwMode="auto">
          <a:xfrm>
            <a:off x="-1546225" y="2052638"/>
            <a:ext cx="1366837" cy="825500"/>
          </a:xfrm>
          <a:prstGeom prst="rect">
            <a:avLst/>
          </a:prstGeom>
          <a:solidFill>
            <a:srgbClr val="FFCC00"/>
          </a:solidFill>
          <a:ln w="9525">
            <a:noFill/>
            <a:miter lim="800000"/>
            <a:headEnd/>
            <a:tailEnd/>
          </a:ln>
        </p:spPr>
        <p:txBody>
          <a:bodyPr>
            <a:spAutoFit/>
          </a:bodyPr>
          <a:lstStyle/>
          <a:p>
            <a:pPr algn="ctr">
              <a:spcBef>
                <a:spcPct val="50000"/>
              </a:spcBef>
            </a:pPr>
            <a:r>
              <a:rPr lang="en-US" sz="1600" b="1"/>
              <a:t>National priorities/ nMDGs</a:t>
            </a:r>
            <a:endParaRPr lang="en-CA" sz="1600" b="1"/>
          </a:p>
        </p:txBody>
      </p:sp>
      <p:sp>
        <p:nvSpPr>
          <p:cNvPr id="47146" name="Oval 61"/>
          <p:cNvSpPr>
            <a:spLocks noChangeArrowheads="1"/>
          </p:cNvSpPr>
          <p:nvPr/>
        </p:nvSpPr>
        <p:spPr bwMode="auto">
          <a:xfrm>
            <a:off x="-1547813" y="2987675"/>
            <a:ext cx="1439863" cy="1150938"/>
          </a:xfrm>
          <a:prstGeom prst="ellipse">
            <a:avLst/>
          </a:prstGeom>
          <a:solidFill>
            <a:schemeClr val="bg1"/>
          </a:solidFill>
          <a:ln w="9525" algn="ctr">
            <a:noFill/>
            <a:round/>
            <a:headEnd/>
            <a:tailEnd/>
          </a:ln>
        </p:spPr>
        <p:txBody>
          <a:bodyPr wrap="none" lIns="0" anchor="ctr"/>
          <a:lstStyle/>
          <a:p>
            <a:pPr marL="742950" indent="-285750" algn="ctr">
              <a:lnSpc>
                <a:spcPct val="80000"/>
              </a:lnSpc>
              <a:spcBef>
                <a:spcPct val="20000"/>
              </a:spcBef>
              <a:buClr>
                <a:srgbClr val="006699"/>
              </a:buClr>
              <a:buFont typeface="Wingdings" pitchFamily="2" charset="2"/>
              <a:buNone/>
            </a:pPr>
            <a:endParaRPr lang="en-US" sz="1600" b="1"/>
          </a:p>
        </p:txBody>
      </p:sp>
      <p:sp>
        <p:nvSpPr>
          <p:cNvPr id="47147" name="Text Box 62"/>
          <p:cNvSpPr txBox="1">
            <a:spLocks noChangeArrowheads="1"/>
          </p:cNvSpPr>
          <p:nvPr/>
        </p:nvSpPr>
        <p:spPr bwMode="auto">
          <a:xfrm>
            <a:off x="-1547813" y="3203575"/>
            <a:ext cx="1366838" cy="701675"/>
          </a:xfrm>
          <a:prstGeom prst="rect">
            <a:avLst/>
          </a:prstGeom>
          <a:solidFill>
            <a:srgbClr val="FFFF00"/>
          </a:solidFill>
          <a:ln w="9525">
            <a:noFill/>
            <a:miter lim="800000"/>
            <a:headEnd/>
            <a:tailEnd/>
          </a:ln>
        </p:spPr>
        <p:txBody>
          <a:bodyPr>
            <a:spAutoFit/>
          </a:bodyPr>
          <a:lstStyle/>
          <a:p>
            <a:pPr algn="ctr">
              <a:spcBef>
                <a:spcPct val="50000"/>
              </a:spcBef>
            </a:pPr>
            <a:r>
              <a:rPr lang="en-US" sz="2000" b="1"/>
              <a:t>A good bet!</a:t>
            </a:r>
            <a:endParaRPr lang="en-CA" sz="2000" b="1"/>
          </a:p>
        </p:txBody>
      </p:sp>
      <p:grpSp>
        <p:nvGrpSpPr>
          <p:cNvPr id="47148" name="Group 63"/>
          <p:cNvGrpSpPr>
            <a:grpSpLocks/>
          </p:cNvGrpSpPr>
          <p:nvPr/>
        </p:nvGrpSpPr>
        <p:grpSpPr bwMode="auto">
          <a:xfrm>
            <a:off x="-3276600" y="3995738"/>
            <a:ext cx="1439862" cy="1150937"/>
            <a:chOff x="-1429" y="3113"/>
            <a:chExt cx="907" cy="725"/>
          </a:xfrm>
        </p:grpSpPr>
        <p:sp>
          <p:nvSpPr>
            <p:cNvPr id="47157" name="Oval 64"/>
            <p:cNvSpPr>
              <a:spLocks noChangeArrowheads="1"/>
            </p:cNvSpPr>
            <p:nvPr/>
          </p:nvSpPr>
          <p:spPr bwMode="auto">
            <a:xfrm>
              <a:off x="-1429" y="3113"/>
              <a:ext cx="907" cy="725"/>
            </a:xfrm>
            <a:prstGeom prst="ellipse">
              <a:avLst/>
            </a:prstGeom>
            <a:solidFill>
              <a:schemeClr val="bg1"/>
            </a:solidFill>
            <a:ln w="9525" algn="ctr">
              <a:noFill/>
              <a:round/>
              <a:headEnd/>
              <a:tailEnd/>
            </a:ln>
          </p:spPr>
          <p:txBody>
            <a:bodyPr wrap="none" lIns="0" anchor="ctr"/>
            <a:lstStyle/>
            <a:p>
              <a:pPr marL="742950" indent="-285750" algn="ctr">
                <a:lnSpc>
                  <a:spcPct val="80000"/>
                </a:lnSpc>
                <a:spcBef>
                  <a:spcPct val="20000"/>
                </a:spcBef>
                <a:buClr>
                  <a:srgbClr val="006699"/>
                </a:buClr>
                <a:buFont typeface="Wingdings" pitchFamily="2" charset="2"/>
                <a:buNone/>
              </a:pPr>
              <a:endParaRPr lang="en-US" sz="1600" b="1"/>
            </a:p>
          </p:txBody>
        </p:sp>
        <p:sp>
          <p:nvSpPr>
            <p:cNvPr id="47158" name="Text Box 65"/>
            <p:cNvSpPr txBox="1">
              <a:spLocks noChangeArrowheads="1"/>
            </p:cNvSpPr>
            <p:nvPr/>
          </p:nvSpPr>
          <p:spPr bwMode="auto">
            <a:xfrm>
              <a:off x="-1429" y="3316"/>
              <a:ext cx="861" cy="366"/>
            </a:xfrm>
            <a:prstGeom prst="rect">
              <a:avLst/>
            </a:prstGeom>
            <a:solidFill>
              <a:srgbClr val="CCFFFF"/>
            </a:solidFill>
            <a:ln w="9525">
              <a:noFill/>
              <a:miter lim="800000"/>
              <a:headEnd/>
              <a:tailEnd/>
            </a:ln>
          </p:spPr>
          <p:txBody>
            <a:bodyPr>
              <a:spAutoFit/>
            </a:bodyPr>
            <a:lstStyle/>
            <a:p>
              <a:pPr algn="ctr">
                <a:spcBef>
                  <a:spcPct val="50000"/>
                </a:spcBef>
              </a:pPr>
              <a:r>
                <a:rPr lang="en-US" sz="1600" b="1"/>
                <a:t>Capacity gaps closed</a:t>
              </a:r>
              <a:endParaRPr lang="en-CA" sz="1600" b="1"/>
            </a:p>
          </p:txBody>
        </p:sp>
      </p:grpSp>
      <p:sp>
        <p:nvSpPr>
          <p:cNvPr id="47149" name="Oval 66"/>
          <p:cNvSpPr>
            <a:spLocks noChangeArrowheads="1"/>
          </p:cNvSpPr>
          <p:nvPr/>
        </p:nvSpPr>
        <p:spPr bwMode="auto">
          <a:xfrm>
            <a:off x="-3349625" y="1908175"/>
            <a:ext cx="1439862" cy="1150938"/>
          </a:xfrm>
          <a:prstGeom prst="ellipse">
            <a:avLst/>
          </a:prstGeom>
          <a:solidFill>
            <a:schemeClr val="bg1"/>
          </a:solidFill>
          <a:ln w="9525" algn="ctr">
            <a:noFill/>
            <a:round/>
            <a:headEnd/>
            <a:tailEnd/>
          </a:ln>
        </p:spPr>
        <p:txBody>
          <a:bodyPr wrap="none" lIns="0" anchor="ctr"/>
          <a:lstStyle/>
          <a:p>
            <a:pPr marL="742950" indent="-285750" algn="ctr">
              <a:lnSpc>
                <a:spcPct val="80000"/>
              </a:lnSpc>
              <a:spcBef>
                <a:spcPct val="20000"/>
              </a:spcBef>
              <a:buClr>
                <a:srgbClr val="006699"/>
              </a:buClr>
              <a:buFont typeface="Wingdings" pitchFamily="2" charset="2"/>
              <a:buNone/>
            </a:pPr>
            <a:endParaRPr lang="en-US" sz="1600" b="1"/>
          </a:p>
        </p:txBody>
      </p:sp>
      <p:sp>
        <p:nvSpPr>
          <p:cNvPr id="47150" name="Text Box 67"/>
          <p:cNvSpPr txBox="1">
            <a:spLocks noChangeArrowheads="1"/>
          </p:cNvSpPr>
          <p:nvPr/>
        </p:nvSpPr>
        <p:spPr bwMode="auto">
          <a:xfrm>
            <a:off x="-3349625" y="2060575"/>
            <a:ext cx="1366837" cy="831850"/>
          </a:xfrm>
          <a:prstGeom prst="rect">
            <a:avLst/>
          </a:prstGeom>
          <a:solidFill>
            <a:srgbClr val="FFCC00"/>
          </a:solidFill>
          <a:ln w="9525">
            <a:noFill/>
            <a:miter lim="800000"/>
            <a:headEnd/>
            <a:tailEnd/>
          </a:ln>
        </p:spPr>
        <p:txBody>
          <a:bodyPr>
            <a:spAutoFit/>
          </a:bodyPr>
          <a:lstStyle/>
          <a:p>
            <a:pPr algn="ctr">
              <a:spcBef>
                <a:spcPct val="50000"/>
              </a:spcBef>
            </a:pPr>
            <a:r>
              <a:rPr lang="en-US" sz="1600" b="1"/>
              <a:t>Human rights realized</a:t>
            </a:r>
            <a:endParaRPr lang="en-CA" sz="1600" b="1"/>
          </a:p>
        </p:txBody>
      </p:sp>
      <p:sp>
        <p:nvSpPr>
          <p:cNvPr id="47151" name="Oval 68"/>
          <p:cNvSpPr>
            <a:spLocks noChangeArrowheads="1"/>
          </p:cNvSpPr>
          <p:nvPr/>
        </p:nvSpPr>
        <p:spPr bwMode="auto">
          <a:xfrm>
            <a:off x="-3276600" y="2987675"/>
            <a:ext cx="1439862" cy="1150938"/>
          </a:xfrm>
          <a:prstGeom prst="ellipse">
            <a:avLst/>
          </a:prstGeom>
          <a:solidFill>
            <a:schemeClr val="bg1"/>
          </a:solidFill>
          <a:ln w="9525" algn="ctr">
            <a:noFill/>
            <a:round/>
            <a:headEnd/>
            <a:tailEnd/>
          </a:ln>
        </p:spPr>
        <p:txBody>
          <a:bodyPr wrap="none" lIns="0" anchor="ctr"/>
          <a:lstStyle/>
          <a:p>
            <a:pPr marL="742950" indent="-285750" algn="ctr">
              <a:lnSpc>
                <a:spcPct val="80000"/>
              </a:lnSpc>
              <a:spcBef>
                <a:spcPct val="20000"/>
              </a:spcBef>
              <a:buClr>
                <a:srgbClr val="006699"/>
              </a:buClr>
              <a:buFont typeface="Wingdings" pitchFamily="2" charset="2"/>
              <a:buNone/>
            </a:pPr>
            <a:endParaRPr lang="en-US" sz="1600" b="1"/>
          </a:p>
        </p:txBody>
      </p:sp>
      <p:sp>
        <p:nvSpPr>
          <p:cNvPr id="47152" name="Text Box 69"/>
          <p:cNvSpPr txBox="1">
            <a:spLocks noChangeArrowheads="1"/>
          </p:cNvSpPr>
          <p:nvPr/>
        </p:nvSpPr>
        <p:spPr bwMode="auto">
          <a:xfrm>
            <a:off x="-3349625" y="3275013"/>
            <a:ext cx="1511300" cy="581025"/>
          </a:xfrm>
          <a:prstGeom prst="rect">
            <a:avLst/>
          </a:prstGeom>
          <a:solidFill>
            <a:srgbClr val="FFFF00"/>
          </a:solidFill>
          <a:ln w="9525">
            <a:noFill/>
            <a:miter lim="800000"/>
            <a:headEnd/>
            <a:tailEnd/>
          </a:ln>
        </p:spPr>
        <p:txBody>
          <a:bodyPr>
            <a:spAutoFit/>
          </a:bodyPr>
          <a:lstStyle/>
          <a:p>
            <a:pPr algn="ctr">
              <a:spcBef>
                <a:spcPct val="50000"/>
              </a:spcBef>
            </a:pPr>
            <a:r>
              <a:rPr lang="en-US" sz="1600" b="1"/>
              <a:t>Performance improved</a:t>
            </a:r>
            <a:endParaRPr lang="en-CA" sz="1600" b="1"/>
          </a:p>
        </p:txBody>
      </p:sp>
      <p:sp>
        <p:nvSpPr>
          <p:cNvPr id="47153" name="AutoShape 70"/>
          <p:cNvSpPr>
            <a:spLocks noChangeArrowheads="1"/>
          </p:cNvSpPr>
          <p:nvPr/>
        </p:nvSpPr>
        <p:spPr bwMode="auto">
          <a:xfrm rot="10800000">
            <a:off x="9256713" y="1403350"/>
            <a:ext cx="1724025" cy="5410200"/>
          </a:xfrm>
          <a:prstGeom prst="triangle">
            <a:avLst>
              <a:gd name="adj" fmla="val 50000"/>
            </a:avLst>
          </a:prstGeom>
          <a:solidFill>
            <a:srgbClr val="00FFFF"/>
          </a:solidFill>
          <a:ln w="9525">
            <a:solidFill>
              <a:schemeClr val="tx1"/>
            </a:solid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47154" name="Text Box 71"/>
          <p:cNvSpPr txBox="1">
            <a:spLocks noChangeArrowheads="1"/>
          </p:cNvSpPr>
          <p:nvPr/>
        </p:nvSpPr>
        <p:spPr bwMode="auto">
          <a:xfrm>
            <a:off x="9612313" y="1619250"/>
            <a:ext cx="1089025" cy="396875"/>
          </a:xfrm>
          <a:prstGeom prst="rect">
            <a:avLst/>
          </a:prstGeom>
          <a:noFill/>
          <a:ln w="9525">
            <a:noFill/>
            <a:miter lim="800000"/>
            <a:headEnd/>
            <a:tailEnd/>
          </a:ln>
        </p:spPr>
        <p:txBody>
          <a:bodyPr>
            <a:spAutoFit/>
          </a:bodyPr>
          <a:lstStyle/>
          <a:p>
            <a:pPr algn="ctr">
              <a:spcBef>
                <a:spcPct val="50000"/>
              </a:spcBef>
            </a:pPr>
            <a:r>
              <a:rPr lang="en-US" sz="2000" b="1"/>
              <a:t>more</a:t>
            </a:r>
            <a:endParaRPr lang="en-CA" sz="2000" b="1"/>
          </a:p>
        </p:txBody>
      </p:sp>
      <p:sp>
        <p:nvSpPr>
          <p:cNvPr id="47155" name="Text Box 72"/>
          <p:cNvSpPr txBox="1">
            <a:spLocks noChangeArrowheads="1"/>
          </p:cNvSpPr>
          <p:nvPr/>
        </p:nvSpPr>
        <p:spPr bwMode="auto">
          <a:xfrm>
            <a:off x="9596438" y="3408363"/>
            <a:ext cx="1089025" cy="730250"/>
          </a:xfrm>
          <a:prstGeom prst="rect">
            <a:avLst/>
          </a:prstGeom>
          <a:noFill/>
          <a:ln w="9525">
            <a:noFill/>
            <a:miter lim="800000"/>
            <a:headEnd/>
            <a:tailEnd/>
          </a:ln>
        </p:spPr>
        <p:txBody>
          <a:bodyPr>
            <a:spAutoFit/>
          </a:bodyPr>
          <a:lstStyle/>
          <a:p>
            <a:pPr algn="ctr">
              <a:spcBef>
                <a:spcPct val="50000"/>
              </a:spcBef>
            </a:pPr>
            <a:r>
              <a:rPr lang="en-US" sz="1400" b="1"/>
              <a:t>Collective Account-ability</a:t>
            </a:r>
            <a:endParaRPr lang="en-CA" sz="1400" b="1"/>
          </a:p>
        </p:txBody>
      </p:sp>
      <p:sp>
        <p:nvSpPr>
          <p:cNvPr id="47156" name="Text Box 73"/>
          <p:cNvSpPr txBox="1">
            <a:spLocks noChangeArrowheads="1"/>
          </p:cNvSpPr>
          <p:nvPr/>
        </p:nvSpPr>
        <p:spPr bwMode="auto">
          <a:xfrm>
            <a:off x="9604375" y="5686425"/>
            <a:ext cx="1089025" cy="396875"/>
          </a:xfrm>
          <a:prstGeom prst="rect">
            <a:avLst/>
          </a:prstGeom>
          <a:noFill/>
          <a:ln w="9525">
            <a:noFill/>
            <a:miter lim="800000"/>
            <a:headEnd/>
            <a:tailEnd/>
          </a:ln>
        </p:spPr>
        <p:txBody>
          <a:bodyPr>
            <a:spAutoFit/>
          </a:bodyPr>
          <a:lstStyle/>
          <a:p>
            <a:pPr algn="ctr">
              <a:spcBef>
                <a:spcPct val="50000"/>
              </a:spcBef>
            </a:pPr>
            <a:r>
              <a:rPr lang="en-US" sz="2000" b="1"/>
              <a:t>less</a:t>
            </a:r>
            <a:endParaRPr lang="en-CA" sz="2000" b="1"/>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4"/>
          <p:cNvPicPr>
            <a:picLocks noChangeAspect="1" noChangeArrowheads="1"/>
          </p:cNvPicPr>
          <p:nvPr/>
        </p:nvPicPr>
        <p:blipFill>
          <a:blip r:embed="rId3"/>
          <a:srcRect/>
          <a:stretch>
            <a:fillRect/>
          </a:stretch>
        </p:blipFill>
        <p:spPr bwMode="auto">
          <a:xfrm>
            <a:off x="381000" y="1225550"/>
            <a:ext cx="8386763" cy="5257800"/>
          </a:xfrm>
          <a:prstGeom prst="rect">
            <a:avLst/>
          </a:prstGeom>
          <a:noFill/>
          <a:ln w="9525">
            <a:noFill/>
            <a:miter lim="800000"/>
            <a:headEnd/>
            <a:tailEnd/>
          </a:ln>
        </p:spPr>
      </p:pic>
      <p:sp>
        <p:nvSpPr>
          <p:cNvPr id="53250" name="Title 1"/>
          <p:cNvSpPr txBox="1">
            <a:spLocks/>
          </p:cNvSpPr>
          <p:nvPr/>
        </p:nvSpPr>
        <p:spPr bwMode="auto">
          <a:xfrm>
            <a:off x="1476375" y="188913"/>
            <a:ext cx="7127875" cy="877887"/>
          </a:xfrm>
          <a:prstGeom prst="rect">
            <a:avLst/>
          </a:prstGeom>
          <a:solidFill>
            <a:srgbClr val="184BB2"/>
          </a:solidFill>
          <a:ln w="9525">
            <a:noFill/>
            <a:miter lim="800000"/>
            <a:headEnd/>
            <a:tailEnd/>
          </a:ln>
        </p:spPr>
        <p:txBody>
          <a:bodyPr anchor="ctr"/>
          <a:lstStyle/>
          <a:p>
            <a:pPr algn="ctr"/>
            <a:r>
              <a:rPr lang="en-US" sz="3200" b="1">
                <a:solidFill>
                  <a:schemeClr val="bg1"/>
                </a:solidFill>
              </a:rPr>
              <a:t>Results Matrix</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5297" name="Picture 3"/>
          <p:cNvPicPr>
            <a:picLocks noChangeAspect="1" noChangeArrowheads="1"/>
          </p:cNvPicPr>
          <p:nvPr/>
        </p:nvPicPr>
        <p:blipFill>
          <a:blip r:embed="rId3"/>
          <a:srcRect/>
          <a:stretch>
            <a:fillRect/>
          </a:stretch>
        </p:blipFill>
        <p:spPr bwMode="auto">
          <a:xfrm>
            <a:off x="304800" y="1295400"/>
            <a:ext cx="8610600" cy="4953000"/>
          </a:xfrm>
          <a:prstGeom prst="rect">
            <a:avLst/>
          </a:prstGeom>
          <a:noFill/>
          <a:ln w="9525">
            <a:noFill/>
            <a:miter lim="800000"/>
            <a:headEnd/>
            <a:tailEnd/>
          </a:ln>
        </p:spPr>
      </p:pic>
      <p:sp>
        <p:nvSpPr>
          <p:cNvPr id="55298" name="Title 1"/>
          <p:cNvSpPr txBox="1">
            <a:spLocks/>
          </p:cNvSpPr>
          <p:nvPr/>
        </p:nvSpPr>
        <p:spPr bwMode="auto">
          <a:xfrm>
            <a:off x="1547813" y="188913"/>
            <a:ext cx="7200900" cy="877887"/>
          </a:xfrm>
          <a:prstGeom prst="rect">
            <a:avLst/>
          </a:prstGeom>
          <a:solidFill>
            <a:srgbClr val="184BB2"/>
          </a:solidFill>
          <a:ln w="9525">
            <a:noFill/>
            <a:miter lim="800000"/>
            <a:headEnd/>
            <a:tailEnd/>
          </a:ln>
        </p:spPr>
        <p:txBody>
          <a:bodyPr anchor="ctr"/>
          <a:lstStyle/>
          <a:p>
            <a:pPr algn="ctr"/>
            <a:r>
              <a:rPr lang="en-US" sz="3200" b="1">
                <a:solidFill>
                  <a:schemeClr val="bg1"/>
                </a:solidFill>
              </a:rPr>
              <a:t>Results Matrix</a:t>
            </a:r>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0445" name="Object 29"/>
          <p:cNvGraphicFramePr>
            <a:graphicFrameLocks noChangeAspect="1"/>
          </p:cNvGraphicFramePr>
          <p:nvPr/>
        </p:nvGraphicFramePr>
        <p:xfrm>
          <a:off x="-1260475" y="1412875"/>
          <a:ext cx="8642350" cy="6124575"/>
        </p:xfrm>
        <a:graphic>
          <a:graphicData uri="http://schemas.openxmlformats.org/presentationml/2006/ole">
            <mc:AlternateContent xmlns:mc="http://schemas.openxmlformats.org/markup-compatibility/2006">
              <mc:Choice xmlns:v="urn:schemas-microsoft-com:vml" Requires="v">
                <p:oleObj spid="_x0000_s60477" name="Visio" r:id="rId4" imgW="7636346" imgH="5281719" progId="">
                  <p:embed/>
                </p:oleObj>
              </mc:Choice>
              <mc:Fallback>
                <p:oleObj name="Visio" r:id="rId4" imgW="7636346" imgH="5281719" progId="">
                  <p:embed/>
                  <p:pic>
                    <p:nvPicPr>
                      <p:cNvPr id="0" name="Picture 29"/>
                      <p:cNvPicPr>
                        <a:picLocks noChangeAspect="1" noChangeArrowheads="1"/>
                      </p:cNvPicPr>
                      <p:nvPr/>
                    </p:nvPicPr>
                    <p:blipFill>
                      <a:blip r:embed="rId5">
                        <a:extLst>
                          <a:ext uri="{28A0092B-C50C-407E-A947-70E740481C1C}">
                            <a14:useLocalDpi xmlns:a14="http://schemas.microsoft.com/office/drawing/2010/main" val="0"/>
                          </a:ext>
                        </a:extLst>
                      </a:blip>
                      <a:srcRect t="5064" r="13495"/>
                      <a:stretch>
                        <a:fillRect/>
                      </a:stretch>
                    </p:blipFill>
                    <p:spPr bwMode="auto">
                      <a:xfrm>
                        <a:off x="-1260475" y="1412875"/>
                        <a:ext cx="8642350" cy="612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0446" name="Rectangle 7"/>
          <p:cNvSpPr>
            <a:spLocks noGrp="1" noChangeArrowheads="1"/>
          </p:cNvSpPr>
          <p:nvPr>
            <p:ph type="title" idx="4294967295"/>
          </p:nvPr>
        </p:nvSpPr>
        <p:spPr>
          <a:xfrm>
            <a:off x="1403350" y="0"/>
            <a:ext cx="7359650" cy="1524000"/>
          </a:xfrm>
        </p:spPr>
        <p:txBody>
          <a:bodyPr/>
          <a:lstStyle/>
          <a:p>
            <a:pPr eaLnBrk="1" hangingPunct="1"/>
            <a:r>
              <a:rPr lang="en-US" b="1" dirty="0" smtClean="0"/>
              <a:t>Group Activity</a:t>
            </a:r>
            <a:br>
              <a:rPr lang="en-US" b="1" dirty="0" smtClean="0"/>
            </a:br>
            <a:r>
              <a:rPr lang="en-US" sz="2400" b="1" dirty="0" smtClean="0"/>
              <a:t>Using the set of cards provided, develop </a:t>
            </a:r>
            <a:br>
              <a:rPr lang="en-US" sz="2400" b="1" dirty="0" smtClean="0"/>
            </a:br>
            <a:r>
              <a:rPr lang="en-US" sz="2400" b="1" dirty="0" smtClean="0"/>
              <a:t>a results framework…</a:t>
            </a:r>
            <a:endParaRPr lang="en-GB" b="1" dirty="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8"/>
          <p:cNvSpPr>
            <a:spLocks noChangeArrowheads="1"/>
          </p:cNvSpPr>
          <p:nvPr/>
        </p:nvSpPr>
        <p:spPr bwMode="auto">
          <a:xfrm>
            <a:off x="1547813" y="620713"/>
            <a:ext cx="6375400" cy="476250"/>
          </a:xfrm>
          <a:prstGeom prst="rect">
            <a:avLst/>
          </a:prstGeom>
          <a:solidFill>
            <a:srgbClr val="EAEAEA"/>
          </a:solidFill>
          <a:ln w="9525">
            <a:noFill/>
            <a:miter lim="800000"/>
            <a:headEnd/>
            <a:tailEnd/>
          </a:ln>
        </p:spPr>
        <p:txBody>
          <a:bodyPr anchor="ctr"/>
          <a:lstStyle/>
          <a:p>
            <a:pPr algn="ctr"/>
            <a:r>
              <a:rPr lang="en-GB" sz="1600" b="1"/>
              <a:t>Reduce the level of poverty and income inequality</a:t>
            </a:r>
            <a:endParaRPr lang="fr-CA" sz="1600" b="1"/>
          </a:p>
        </p:txBody>
      </p:sp>
      <p:sp>
        <p:nvSpPr>
          <p:cNvPr id="62466" name="Rectangle 20"/>
          <p:cNvSpPr>
            <a:spLocks noChangeArrowheads="1"/>
          </p:cNvSpPr>
          <p:nvPr/>
        </p:nvSpPr>
        <p:spPr bwMode="auto">
          <a:xfrm>
            <a:off x="252413" y="1484313"/>
            <a:ext cx="4248150" cy="792162"/>
          </a:xfrm>
          <a:prstGeom prst="rect">
            <a:avLst/>
          </a:prstGeom>
          <a:solidFill>
            <a:srgbClr val="EAEAEA"/>
          </a:solidFill>
          <a:ln w="9525">
            <a:noFill/>
            <a:miter lim="800000"/>
            <a:headEnd/>
            <a:tailEnd/>
          </a:ln>
        </p:spPr>
        <p:txBody>
          <a:bodyPr anchor="ctr"/>
          <a:lstStyle/>
          <a:p>
            <a:pPr algn="ctr"/>
            <a:r>
              <a:rPr lang="en-US" sz="1600" b="1"/>
              <a:t>New businesses and jobs are created </a:t>
            </a:r>
            <a:r>
              <a:rPr lang="en-US" sz="1600" b="1" u="sng"/>
              <a:t>in targeted</a:t>
            </a:r>
            <a:r>
              <a:rPr lang="en-US" sz="1600" b="1"/>
              <a:t>, poor rural and urban areas </a:t>
            </a:r>
            <a:endParaRPr lang="fr-CA" sz="1400" b="1">
              <a:solidFill>
                <a:schemeClr val="accent2"/>
              </a:solidFill>
              <a:cs typeface="Times New Roman" pitchFamily="18" charset="0"/>
            </a:endParaRPr>
          </a:p>
        </p:txBody>
      </p:sp>
      <p:sp>
        <p:nvSpPr>
          <p:cNvPr id="62467" name="Rectangle 21"/>
          <p:cNvSpPr>
            <a:spLocks noChangeArrowheads="1"/>
          </p:cNvSpPr>
          <p:nvPr/>
        </p:nvSpPr>
        <p:spPr bwMode="auto">
          <a:xfrm>
            <a:off x="180975" y="4725988"/>
            <a:ext cx="4535488" cy="576262"/>
          </a:xfrm>
          <a:prstGeom prst="rect">
            <a:avLst/>
          </a:prstGeom>
          <a:solidFill>
            <a:srgbClr val="EAEAEA"/>
          </a:solidFill>
          <a:ln w="9525">
            <a:noFill/>
            <a:miter lim="800000"/>
            <a:headEnd/>
            <a:tailEnd/>
          </a:ln>
        </p:spPr>
        <p:txBody>
          <a:bodyPr anchor="ctr"/>
          <a:lstStyle/>
          <a:p>
            <a:pPr algn="ctr"/>
            <a:r>
              <a:rPr lang="en-US" sz="1600" b="1"/>
              <a:t>Local business development funds piloted in selected areas</a:t>
            </a:r>
            <a:endParaRPr lang="fr-CA" sz="1400" b="1">
              <a:solidFill>
                <a:schemeClr val="accent2"/>
              </a:solidFill>
              <a:cs typeface="Times New Roman" pitchFamily="18" charset="0"/>
            </a:endParaRPr>
          </a:p>
        </p:txBody>
      </p:sp>
      <p:sp>
        <p:nvSpPr>
          <p:cNvPr id="62468" name="Rectangle 22"/>
          <p:cNvSpPr>
            <a:spLocks noChangeArrowheads="1"/>
          </p:cNvSpPr>
          <p:nvPr/>
        </p:nvSpPr>
        <p:spPr bwMode="auto">
          <a:xfrm>
            <a:off x="180975" y="3646488"/>
            <a:ext cx="4608513" cy="887412"/>
          </a:xfrm>
          <a:prstGeom prst="rect">
            <a:avLst/>
          </a:prstGeom>
          <a:solidFill>
            <a:srgbClr val="EAEAEA"/>
          </a:solidFill>
          <a:ln w="9525">
            <a:noFill/>
            <a:miter lim="800000"/>
            <a:headEnd/>
            <a:tailEnd/>
          </a:ln>
        </p:spPr>
        <p:txBody>
          <a:bodyPr anchor="ctr"/>
          <a:lstStyle/>
          <a:p>
            <a:pPr algn="ctr"/>
            <a:r>
              <a:rPr lang="en-US" sz="1600" b="1"/>
              <a:t>Disadvantaged groups including youth and PLWHA have access to improved employment services and preferential credits for business development.</a:t>
            </a:r>
            <a:endParaRPr lang="fr-CA" sz="1400" b="1">
              <a:solidFill>
                <a:schemeClr val="accent2"/>
              </a:solidFill>
              <a:cs typeface="Times New Roman" pitchFamily="18" charset="0"/>
            </a:endParaRPr>
          </a:p>
        </p:txBody>
      </p:sp>
      <p:sp>
        <p:nvSpPr>
          <p:cNvPr id="62469" name="Rectangle 23"/>
          <p:cNvSpPr>
            <a:spLocks noChangeArrowheads="1"/>
          </p:cNvSpPr>
          <p:nvPr/>
        </p:nvSpPr>
        <p:spPr bwMode="auto">
          <a:xfrm>
            <a:off x="180975" y="2781300"/>
            <a:ext cx="4535488" cy="647700"/>
          </a:xfrm>
          <a:prstGeom prst="rect">
            <a:avLst/>
          </a:prstGeom>
          <a:solidFill>
            <a:srgbClr val="EAEAEA"/>
          </a:solidFill>
          <a:ln w="9525">
            <a:noFill/>
            <a:miter lim="800000"/>
            <a:headEnd/>
            <a:tailEnd/>
          </a:ln>
        </p:spPr>
        <p:txBody>
          <a:bodyPr anchor="ctr"/>
          <a:lstStyle/>
          <a:p>
            <a:pPr algn="ctr"/>
            <a:r>
              <a:rPr lang="en-US" sz="1600" b="1"/>
              <a:t>Market-based vocational training programmes are developed</a:t>
            </a:r>
            <a:endParaRPr lang="fr-CA" sz="1400" b="1">
              <a:cs typeface="Times New Roman" pitchFamily="18" charset="0"/>
            </a:endParaRPr>
          </a:p>
        </p:txBody>
      </p:sp>
      <p:sp>
        <p:nvSpPr>
          <p:cNvPr id="62470" name="Rectangle 24"/>
          <p:cNvSpPr>
            <a:spLocks noChangeArrowheads="1"/>
          </p:cNvSpPr>
          <p:nvPr/>
        </p:nvSpPr>
        <p:spPr bwMode="auto">
          <a:xfrm>
            <a:off x="107950" y="5446713"/>
            <a:ext cx="4537075" cy="981075"/>
          </a:xfrm>
          <a:prstGeom prst="rect">
            <a:avLst/>
          </a:prstGeom>
          <a:solidFill>
            <a:srgbClr val="EAEAEA"/>
          </a:solidFill>
          <a:ln w="9525">
            <a:noFill/>
            <a:miter lim="800000"/>
            <a:headEnd/>
            <a:tailEnd/>
          </a:ln>
        </p:spPr>
        <p:txBody>
          <a:bodyPr anchor="ctr"/>
          <a:lstStyle/>
          <a:p>
            <a:pPr algn="ctr"/>
            <a:r>
              <a:rPr lang="en-US" sz="1600" b="1"/>
              <a:t>Private public partnerships (PPP)s are created in poor rural and urban areas for infrastructure development and service provision</a:t>
            </a:r>
            <a:endParaRPr lang="fr-CA" sz="1400" b="1">
              <a:solidFill>
                <a:schemeClr val="accent2"/>
              </a:solidFill>
              <a:cs typeface="Times New Roman" pitchFamily="18" charset="0"/>
            </a:endParaRPr>
          </a:p>
        </p:txBody>
      </p:sp>
      <p:sp>
        <p:nvSpPr>
          <p:cNvPr id="62471" name="Rectangle 25"/>
          <p:cNvSpPr>
            <a:spLocks noChangeArrowheads="1"/>
          </p:cNvSpPr>
          <p:nvPr/>
        </p:nvSpPr>
        <p:spPr bwMode="auto">
          <a:xfrm>
            <a:off x="5148263" y="1412875"/>
            <a:ext cx="3382962" cy="863600"/>
          </a:xfrm>
          <a:prstGeom prst="rect">
            <a:avLst/>
          </a:prstGeom>
          <a:solidFill>
            <a:srgbClr val="EAEAEA"/>
          </a:solidFill>
          <a:ln w="9525">
            <a:noFill/>
            <a:miter lim="800000"/>
            <a:headEnd/>
            <a:tailEnd/>
          </a:ln>
        </p:spPr>
        <p:txBody>
          <a:bodyPr anchor="ctr"/>
          <a:lstStyle/>
          <a:p>
            <a:pPr algn="ctr"/>
            <a:r>
              <a:rPr lang="en-US" sz="1600" b="1"/>
              <a:t>Local public administrations operate in a more effective and transparent manner</a:t>
            </a:r>
            <a:endParaRPr lang="fr-CA" sz="1400" b="1">
              <a:solidFill>
                <a:schemeClr val="accent2"/>
              </a:solidFill>
              <a:cs typeface="Times New Roman" pitchFamily="18" charset="0"/>
            </a:endParaRPr>
          </a:p>
        </p:txBody>
      </p:sp>
      <p:sp>
        <p:nvSpPr>
          <p:cNvPr id="62472" name="Rectangle 26"/>
          <p:cNvSpPr>
            <a:spLocks noChangeArrowheads="1"/>
          </p:cNvSpPr>
          <p:nvPr/>
        </p:nvSpPr>
        <p:spPr bwMode="auto">
          <a:xfrm>
            <a:off x="4932363" y="2709863"/>
            <a:ext cx="3979862" cy="1439862"/>
          </a:xfrm>
          <a:prstGeom prst="rect">
            <a:avLst/>
          </a:prstGeom>
          <a:solidFill>
            <a:srgbClr val="EAEAEA"/>
          </a:solidFill>
          <a:ln w="9525">
            <a:noFill/>
            <a:miter lim="800000"/>
            <a:headEnd/>
            <a:tailEnd/>
          </a:ln>
        </p:spPr>
        <p:txBody>
          <a:bodyPr anchor="ctr"/>
          <a:lstStyle/>
          <a:p>
            <a:pPr algn="ctr"/>
            <a:r>
              <a:rPr lang="en-US" sz="1600" b="1"/>
              <a:t>Decentralization framework is strengthened, emphasising (1) delegation of authority, (2) decentralization of services, (3) costing of local services and budget needs of LPAs</a:t>
            </a:r>
            <a:endParaRPr lang="fr-CA" sz="1400" b="1">
              <a:solidFill>
                <a:schemeClr val="accent2"/>
              </a:solidFill>
              <a:cs typeface="Times New Roman" pitchFamily="18" charset="0"/>
            </a:endParaRPr>
          </a:p>
        </p:txBody>
      </p:sp>
      <p:sp>
        <p:nvSpPr>
          <p:cNvPr id="62473" name="Rectangle 27"/>
          <p:cNvSpPr>
            <a:spLocks noChangeArrowheads="1"/>
          </p:cNvSpPr>
          <p:nvPr/>
        </p:nvSpPr>
        <p:spPr bwMode="auto">
          <a:xfrm>
            <a:off x="5076825" y="4437063"/>
            <a:ext cx="3835400" cy="865187"/>
          </a:xfrm>
          <a:prstGeom prst="rect">
            <a:avLst/>
          </a:prstGeom>
          <a:solidFill>
            <a:srgbClr val="EAEAEA"/>
          </a:solidFill>
          <a:ln w="9525">
            <a:noFill/>
            <a:miter lim="800000"/>
            <a:headEnd/>
            <a:tailEnd/>
          </a:ln>
        </p:spPr>
        <p:txBody>
          <a:bodyPr anchor="ctr"/>
          <a:lstStyle/>
          <a:p>
            <a:pPr algn="ctr"/>
            <a:r>
              <a:rPr lang="en-US" sz="1600" b="1"/>
              <a:t>Administrative procedures and systems are simplified and streamlined to provide better services</a:t>
            </a:r>
            <a:r>
              <a:rPr lang="fr-CA" sz="1400" b="1">
                <a:solidFill>
                  <a:schemeClr val="accent2"/>
                </a:solidFill>
                <a:cs typeface="Times New Roman" pitchFamily="18" charset="0"/>
              </a:rPr>
              <a:t>.</a:t>
            </a:r>
          </a:p>
        </p:txBody>
      </p:sp>
      <p:sp>
        <p:nvSpPr>
          <p:cNvPr id="62474" name="Rectangle 28"/>
          <p:cNvSpPr>
            <a:spLocks noChangeArrowheads="1"/>
          </p:cNvSpPr>
          <p:nvPr/>
        </p:nvSpPr>
        <p:spPr bwMode="auto">
          <a:xfrm>
            <a:off x="5148263" y="5445125"/>
            <a:ext cx="3835400" cy="865188"/>
          </a:xfrm>
          <a:prstGeom prst="rect">
            <a:avLst/>
          </a:prstGeom>
          <a:solidFill>
            <a:srgbClr val="EAEAEA"/>
          </a:solidFill>
          <a:ln w="9525">
            <a:noFill/>
            <a:miter lim="800000"/>
            <a:headEnd/>
            <a:tailEnd/>
          </a:ln>
        </p:spPr>
        <p:txBody>
          <a:bodyPr anchor="ctr"/>
          <a:lstStyle/>
          <a:p>
            <a:pPr algn="ctr"/>
            <a:r>
              <a:rPr lang="en-US" sz="1600" b="1"/>
              <a:t>Targeted departments of LPAs plan, implement, and monitor in a participatory manner </a:t>
            </a:r>
            <a:endParaRPr lang="fr-CA" sz="1400" b="1">
              <a:solidFill>
                <a:schemeClr val="accent2"/>
              </a:solidFill>
              <a:cs typeface="Times New Roman" pitchFamily="18"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561" name="Rectangle 2"/>
          <p:cNvSpPr>
            <a:spLocks noChangeArrowheads="1"/>
          </p:cNvSpPr>
          <p:nvPr/>
        </p:nvSpPr>
        <p:spPr bwMode="auto">
          <a:xfrm>
            <a:off x="1476375" y="333375"/>
            <a:ext cx="6375400" cy="476250"/>
          </a:xfrm>
          <a:prstGeom prst="rect">
            <a:avLst/>
          </a:prstGeom>
          <a:solidFill>
            <a:srgbClr val="EAEAEA"/>
          </a:solidFill>
          <a:ln w="9525">
            <a:noFill/>
            <a:miter lim="800000"/>
            <a:headEnd/>
            <a:tailEnd/>
          </a:ln>
        </p:spPr>
        <p:txBody>
          <a:bodyPr anchor="ctr"/>
          <a:lstStyle/>
          <a:p>
            <a:pPr algn="ctr"/>
            <a:r>
              <a:rPr lang="en-US" sz="1600" b="1"/>
              <a:t>Reverse the Spread of HIV and AIDS</a:t>
            </a:r>
            <a:endParaRPr lang="fr-CA" sz="1600" b="1"/>
          </a:p>
        </p:txBody>
      </p:sp>
      <p:sp>
        <p:nvSpPr>
          <p:cNvPr id="66562" name="Rectangle 4"/>
          <p:cNvSpPr>
            <a:spLocks noChangeArrowheads="1"/>
          </p:cNvSpPr>
          <p:nvPr/>
        </p:nvSpPr>
        <p:spPr bwMode="auto">
          <a:xfrm>
            <a:off x="6156325" y="1241425"/>
            <a:ext cx="3024188" cy="792163"/>
          </a:xfrm>
          <a:prstGeom prst="rect">
            <a:avLst/>
          </a:prstGeom>
          <a:solidFill>
            <a:srgbClr val="EAEAEA"/>
          </a:solidFill>
          <a:ln w="9525">
            <a:noFill/>
            <a:miter lim="800000"/>
            <a:headEnd/>
            <a:tailEnd/>
          </a:ln>
        </p:spPr>
        <p:txBody>
          <a:bodyPr anchor="ctr"/>
          <a:lstStyle/>
          <a:p>
            <a:pPr algn="ctr"/>
            <a:r>
              <a:rPr lang="en-US" sz="1600" b="1"/>
              <a:t>Access to treatment, care and support is increased. </a:t>
            </a:r>
            <a:endParaRPr lang="fr-CA" sz="1600" b="1"/>
          </a:p>
        </p:txBody>
      </p:sp>
      <p:sp>
        <p:nvSpPr>
          <p:cNvPr id="66563" name="Rectangle 5"/>
          <p:cNvSpPr>
            <a:spLocks noChangeArrowheads="1"/>
          </p:cNvSpPr>
          <p:nvPr/>
        </p:nvSpPr>
        <p:spPr bwMode="auto">
          <a:xfrm>
            <a:off x="6157913" y="4797425"/>
            <a:ext cx="3022600" cy="939800"/>
          </a:xfrm>
          <a:prstGeom prst="rect">
            <a:avLst/>
          </a:prstGeom>
          <a:solidFill>
            <a:srgbClr val="EAEAEA"/>
          </a:solidFill>
          <a:ln w="9525">
            <a:noFill/>
            <a:miter lim="800000"/>
            <a:headEnd/>
            <a:tailEnd/>
          </a:ln>
        </p:spPr>
        <p:txBody>
          <a:bodyPr anchor="ctr"/>
          <a:lstStyle/>
          <a:p>
            <a:pPr algn="ctr"/>
            <a:r>
              <a:rPr lang="en-US" sz="1600" b="1"/>
              <a:t>Capacity for rolling out treatment and care services, including quality assurance, strengthened. </a:t>
            </a:r>
            <a:endParaRPr lang="fr-CA" sz="1600" b="1"/>
          </a:p>
        </p:txBody>
      </p:sp>
      <p:sp>
        <p:nvSpPr>
          <p:cNvPr id="66564" name="Rectangle 6"/>
          <p:cNvSpPr>
            <a:spLocks noChangeArrowheads="1"/>
          </p:cNvSpPr>
          <p:nvPr/>
        </p:nvSpPr>
        <p:spPr bwMode="auto">
          <a:xfrm>
            <a:off x="6157913" y="3716338"/>
            <a:ext cx="3022600" cy="938212"/>
          </a:xfrm>
          <a:prstGeom prst="rect">
            <a:avLst/>
          </a:prstGeom>
          <a:solidFill>
            <a:srgbClr val="EAEAEA"/>
          </a:solidFill>
          <a:ln w="9525">
            <a:noFill/>
            <a:miter lim="800000"/>
            <a:headEnd/>
            <a:tailEnd/>
          </a:ln>
        </p:spPr>
        <p:txBody>
          <a:bodyPr anchor="ctr"/>
          <a:lstStyle/>
          <a:p>
            <a:pPr algn="ctr"/>
            <a:r>
              <a:rPr lang="en-US" sz="1600" b="1"/>
              <a:t>Capacity for drugs procurement and logistics management strengthened. </a:t>
            </a:r>
            <a:endParaRPr lang="fr-CA" sz="1600" b="1"/>
          </a:p>
        </p:txBody>
      </p:sp>
      <p:sp>
        <p:nvSpPr>
          <p:cNvPr id="66565" name="Rectangle 7"/>
          <p:cNvSpPr>
            <a:spLocks noChangeArrowheads="1"/>
          </p:cNvSpPr>
          <p:nvPr/>
        </p:nvSpPr>
        <p:spPr bwMode="auto">
          <a:xfrm>
            <a:off x="6157913" y="2636838"/>
            <a:ext cx="3022600" cy="938212"/>
          </a:xfrm>
          <a:prstGeom prst="rect">
            <a:avLst/>
          </a:prstGeom>
          <a:solidFill>
            <a:srgbClr val="EAEAEA"/>
          </a:solidFill>
          <a:ln w="9525">
            <a:noFill/>
            <a:miter lim="800000"/>
            <a:headEnd/>
            <a:tailEnd/>
          </a:ln>
        </p:spPr>
        <p:txBody>
          <a:bodyPr anchor="ctr"/>
          <a:lstStyle/>
          <a:p>
            <a:pPr algn="ctr"/>
            <a:r>
              <a:rPr lang="en-US" sz="1600" b="1"/>
              <a:t>A comprehensive national strategy for universal access to treatment, care and support for PLH developed. </a:t>
            </a:r>
            <a:endParaRPr lang="fr-CA" sz="1600" b="1"/>
          </a:p>
        </p:txBody>
      </p:sp>
      <p:sp>
        <p:nvSpPr>
          <p:cNvPr id="66566" name="Rectangle 8"/>
          <p:cNvSpPr>
            <a:spLocks noChangeArrowheads="1"/>
          </p:cNvSpPr>
          <p:nvPr/>
        </p:nvSpPr>
        <p:spPr bwMode="auto">
          <a:xfrm>
            <a:off x="6121400" y="5876925"/>
            <a:ext cx="3052763" cy="936625"/>
          </a:xfrm>
          <a:prstGeom prst="rect">
            <a:avLst/>
          </a:prstGeom>
          <a:solidFill>
            <a:srgbClr val="EAEAEA"/>
          </a:solidFill>
          <a:ln w="9525">
            <a:noFill/>
            <a:miter lim="800000"/>
            <a:headEnd/>
            <a:tailEnd/>
          </a:ln>
        </p:spPr>
        <p:txBody>
          <a:bodyPr anchor="ctr"/>
          <a:lstStyle/>
          <a:p>
            <a:pPr algn="ctr"/>
            <a:r>
              <a:rPr lang="en-US" sz="1600" b="1"/>
              <a:t>Most vulnerable PLH and households provided with food assistance. </a:t>
            </a:r>
            <a:endParaRPr lang="fr-CA" sz="1600" b="1"/>
          </a:p>
        </p:txBody>
      </p:sp>
      <p:sp>
        <p:nvSpPr>
          <p:cNvPr id="66567" name="Rectangle 9"/>
          <p:cNvSpPr>
            <a:spLocks noChangeArrowheads="1"/>
          </p:cNvSpPr>
          <p:nvPr/>
        </p:nvSpPr>
        <p:spPr bwMode="auto">
          <a:xfrm>
            <a:off x="2987675" y="1241425"/>
            <a:ext cx="3024188" cy="792163"/>
          </a:xfrm>
          <a:prstGeom prst="rect">
            <a:avLst/>
          </a:prstGeom>
          <a:solidFill>
            <a:srgbClr val="EAEAEA"/>
          </a:solidFill>
          <a:ln w="9525">
            <a:noFill/>
            <a:miter lim="800000"/>
            <a:headEnd/>
            <a:tailEnd/>
          </a:ln>
        </p:spPr>
        <p:txBody>
          <a:bodyPr anchor="ctr"/>
          <a:lstStyle/>
          <a:p>
            <a:pPr algn="ctr"/>
            <a:r>
              <a:rPr lang="en-US" sz="1600" b="1"/>
              <a:t>Access to a comprehensive package of prevention services increased. </a:t>
            </a:r>
            <a:endParaRPr lang="fr-CA" sz="1600" b="1"/>
          </a:p>
        </p:txBody>
      </p:sp>
      <p:sp>
        <p:nvSpPr>
          <p:cNvPr id="66568" name="Rectangle 10"/>
          <p:cNvSpPr>
            <a:spLocks noChangeArrowheads="1"/>
          </p:cNvSpPr>
          <p:nvPr/>
        </p:nvSpPr>
        <p:spPr bwMode="auto">
          <a:xfrm>
            <a:off x="2989263" y="3860800"/>
            <a:ext cx="3022600" cy="1368425"/>
          </a:xfrm>
          <a:prstGeom prst="rect">
            <a:avLst/>
          </a:prstGeom>
          <a:solidFill>
            <a:srgbClr val="EAEAEA"/>
          </a:solidFill>
          <a:ln w="9525">
            <a:noFill/>
            <a:miter lim="800000"/>
            <a:headEnd/>
            <a:tailEnd/>
          </a:ln>
        </p:spPr>
        <p:txBody>
          <a:bodyPr anchor="ctr"/>
          <a:lstStyle/>
          <a:p>
            <a:pPr algn="ctr"/>
            <a:r>
              <a:rPr lang="en-US" sz="1600" b="1"/>
              <a:t>Government and civil society partners able to develop and implement behaviour change interventions, with emphasis on vulnerable groups.</a:t>
            </a:r>
            <a:endParaRPr lang="fr-CA" sz="1600" b="1"/>
          </a:p>
        </p:txBody>
      </p:sp>
      <p:sp>
        <p:nvSpPr>
          <p:cNvPr id="66569" name="Rectangle 11"/>
          <p:cNvSpPr>
            <a:spLocks noChangeArrowheads="1"/>
          </p:cNvSpPr>
          <p:nvPr/>
        </p:nvSpPr>
        <p:spPr bwMode="auto">
          <a:xfrm>
            <a:off x="2989263" y="2636838"/>
            <a:ext cx="3022600" cy="1004887"/>
          </a:xfrm>
          <a:prstGeom prst="rect">
            <a:avLst/>
          </a:prstGeom>
          <a:solidFill>
            <a:srgbClr val="EAEAEA"/>
          </a:solidFill>
          <a:ln w="9525">
            <a:noFill/>
            <a:miter lim="800000"/>
            <a:headEnd/>
            <a:tailEnd/>
          </a:ln>
        </p:spPr>
        <p:txBody>
          <a:bodyPr anchor="ctr"/>
          <a:lstStyle/>
          <a:p>
            <a:pPr algn="ctr"/>
            <a:r>
              <a:rPr lang="en-US" sz="1600" b="1"/>
              <a:t>Capacity to provide quality prevention services and commodities in all districts strengthened. </a:t>
            </a:r>
            <a:endParaRPr lang="fr-CA" sz="1600" b="1"/>
          </a:p>
        </p:txBody>
      </p:sp>
      <p:sp>
        <p:nvSpPr>
          <p:cNvPr id="66570" name="Rectangle 12"/>
          <p:cNvSpPr>
            <a:spLocks noChangeArrowheads="1"/>
          </p:cNvSpPr>
          <p:nvPr/>
        </p:nvSpPr>
        <p:spPr bwMode="auto">
          <a:xfrm>
            <a:off x="0" y="1241425"/>
            <a:ext cx="2809875" cy="792163"/>
          </a:xfrm>
          <a:prstGeom prst="rect">
            <a:avLst/>
          </a:prstGeom>
          <a:solidFill>
            <a:srgbClr val="EAEAEA"/>
          </a:solidFill>
          <a:ln w="9525">
            <a:noFill/>
            <a:miter lim="800000"/>
            <a:headEnd/>
            <a:tailEnd/>
          </a:ln>
        </p:spPr>
        <p:txBody>
          <a:bodyPr anchor="ctr"/>
          <a:lstStyle/>
          <a:p>
            <a:pPr algn="ctr"/>
            <a:r>
              <a:rPr lang="en-US" sz="1600" b="1"/>
              <a:t>An effective, efficient NAC is able to achieve its mandate. </a:t>
            </a:r>
            <a:endParaRPr lang="fr-CA" sz="1600" b="1"/>
          </a:p>
        </p:txBody>
      </p:sp>
      <p:sp>
        <p:nvSpPr>
          <p:cNvPr id="66571" name="Rectangle 13"/>
          <p:cNvSpPr>
            <a:spLocks noChangeArrowheads="1"/>
          </p:cNvSpPr>
          <p:nvPr/>
        </p:nvSpPr>
        <p:spPr bwMode="auto">
          <a:xfrm>
            <a:off x="1588" y="5111750"/>
            <a:ext cx="2808287" cy="1196975"/>
          </a:xfrm>
          <a:prstGeom prst="rect">
            <a:avLst/>
          </a:prstGeom>
          <a:solidFill>
            <a:srgbClr val="EAEAEA"/>
          </a:solidFill>
          <a:ln w="9525">
            <a:noFill/>
            <a:miter lim="800000"/>
            <a:headEnd/>
            <a:tailEnd/>
          </a:ln>
        </p:spPr>
        <p:txBody>
          <a:bodyPr anchor="ctr"/>
          <a:lstStyle/>
          <a:p>
            <a:pPr algn="ctr"/>
            <a:r>
              <a:rPr lang="en-US" sz="1600" b="1"/>
              <a:t>A national framework developed to involve PLHA in capacity development efforts by key institutions.</a:t>
            </a:r>
            <a:endParaRPr lang="fr-CA" sz="1600" b="1"/>
          </a:p>
        </p:txBody>
      </p:sp>
      <p:sp>
        <p:nvSpPr>
          <p:cNvPr id="66572" name="Rectangle 14"/>
          <p:cNvSpPr>
            <a:spLocks noChangeArrowheads="1"/>
          </p:cNvSpPr>
          <p:nvPr/>
        </p:nvSpPr>
        <p:spPr bwMode="auto">
          <a:xfrm>
            <a:off x="1588" y="3789363"/>
            <a:ext cx="2808287" cy="1150937"/>
          </a:xfrm>
          <a:prstGeom prst="rect">
            <a:avLst/>
          </a:prstGeom>
          <a:solidFill>
            <a:srgbClr val="EAEAEA"/>
          </a:solidFill>
          <a:ln w="9525">
            <a:noFill/>
            <a:miter lim="800000"/>
            <a:headEnd/>
            <a:tailEnd/>
          </a:ln>
        </p:spPr>
        <p:txBody>
          <a:bodyPr anchor="ctr"/>
          <a:lstStyle/>
          <a:p>
            <a:pPr algn="ctr"/>
            <a:r>
              <a:rPr lang="en-GB" sz="1600" b="1"/>
              <a:t>There is a functioning National M&amp;E framework for HIV/AIDS, with harmonized resource tracking.</a:t>
            </a:r>
            <a:r>
              <a:rPr lang="en-US" sz="1600" b="1"/>
              <a:t> </a:t>
            </a:r>
            <a:endParaRPr lang="fr-CA" sz="1600" b="1"/>
          </a:p>
        </p:txBody>
      </p:sp>
      <p:sp>
        <p:nvSpPr>
          <p:cNvPr id="66573" name="Rectangle 15"/>
          <p:cNvSpPr>
            <a:spLocks noChangeArrowheads="1"/>
          </p:cNvSpPr>
          <p:nvPr/>
        </p:nvSpPr>
        <p:spPr bwMode="auto">
          <a:xfrm>
            <a:off x="1588" y="2636838"/>
            <a:ext cx="2808287" cy="935037"/>
          </a:xfrm>
          <a:prstGeom prst="rect">
            <a:avLst/>
          </a:prstGeom>
          <a:solidFill>
            <a:srgbClr val="EAEAEA"/>
          </a:solidFill>
          <a:ln w="9525">
            <a:noFill/>
            <a:miter lim="800000"/>
            <a:headEnd/>
            <a:tailEnd/>
          </a:ln>
        </p:spPr>
        <p:txBody>
          <a:bodyPr anchor="ctr"/>
          <a:lstStyle/>
          <a:p>
            <a:pPr algn="ctr"/>
            <a:r>
              <a:rPr lang="en-US" sz="1600" b="1"/>
              <a:t>NAC board &amp; secretariat are able to lead, plan, coordinate, M&amp;E the multi-sectoral response. </a:t>
            </a:r>
            <a:endParaRPr lang="fr-CA" sz="1600" b="1"/>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idx="4294967295"/>
          </p:nvPr>
        </p:nvSpPr>
        <p:spPr>
          <a:xfrm>
            <a:off x="1331913" y="476250"/>
            <a:ext cx="7138987" cy="1143000"/>
          </a:xfrm>
        </p:spPr>
        <p:txBody>
          <a:bodyPr/>
          <a:lstStyle/>
          <a:p>
            <a:pPr eaLnBrk="1" hangingPunct="1"/>
            <a:r>
              <a:rPr lang="en-US" smtClean="0"/>
              <a:t>Session objectives</a:t>
            </a:r>
          </a:p>
        </p:txBody>
      </p:sp>
      <p:sp>
        <p:nvSpPr>
          <p:cNvPr id="16386" name="Rectangle 3"/>
          <p:cNvSpPr>
            <a:spLocks noGrp="1"/>
          </p:cNvSpPr>
          <p:nvPr>
            <p:ph type="body" idx="4294967295"/>
          </p:nvPr>
        </p:nvSpPr>
        <p:spPr>
          <a:xfrm>
            <a:off x="395288" y="2060575"/>
            <a:ext cx="8229600" cy="4525963"/>
          </a:xfrm>
        </p:spPr>
        <p:txBody>
          <a:bodyPr/>
          <a:lstStyle/>
          <a:p>
            <a:pPr eaLnBrk="1" hangingPunct="1"/>
            <a:r>
              <a:rPr lang="en-US" smtClean="0"/>
              <a:t>To introduce the concepts of RBM </a:t>
            </a:r>
            <a:r>
              <a:rPr lang="en-US" u="sng" smtClean="0"/>
              <a:t>and</a:t>
            </a:r>
            <a:r>
              <a:rPr lang="en-US" smtClean="0"/>
              <a:t> to show how HRBA brings depth and legitimacy to our practice of RBM </a:t>
            </a:r>
            <a:endParaRPr lang="en-CA" smtClean="0"/>
          </a:p>
          <a:p>
            <a:pPr eaLnBrk="1" hangingPunct="1"/>
            <a:r>
              <a:rPr lang="en-US" smtClean="0"/>
              <a:t>To formulate results and indicators that responds to the analysis we conducted in session 5</a:t>
            </a:r>
            <a:endParaRPr lang="en-CA" smtClean="0"/>
          </a:p>
          <a:p>
            <a:pPr eaLnBrk="1" hangingPunct="1"/>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ChangeArrowheads="1"/>
          </p:cNvSpPr>
          <p:nvPr>
            <p:ph type="title" idx="4294967295"/>
          </p:nvPr>
        </p:nvSpPr>
        <p:spPr>
          <a:xfrm>
            <a:off x="1547813" y="115888"/>
            <a:ext cx="7200900" cy="658812"/>
          </a:xfrm>
        </p:spPr>
        <p:txBody>
          <a:bodyPr/>
          <a:lstStyle/>
          <a:p>
            <a:pPr eaLnBrk="1" hangingPunct="1"/>
            <a:r>
              <a:rPr lang="en-US" sz="4000" b="1" smtClean="0"/>
              <a:t>Typical pitfalls</a:t>
            </a:r>
          </a:p>
        </p:txBody>
      </p:sp>
      <p:sp>
        <p:nvSpPr>
          <p:cNvPr id="68610" name="Rectangle 3"/>
          <p:cNvSpPr>
            <a:spLocks noGrp="1" noChangeArrowheads="1"/>
          </p:cNvSpPr>
          <p:nvPr>
            <p:ph type="body" idx="4294967295"/>
          </p:nvPr>
        </p:nvSpPr>
        <p:spPr>
          <a:xfrm>
            <a:off x="1371600" y="1168400"/>
            <a:ext cx="7772400" cy="5689600"/>
          </a:xfrm>
        </p:spPr>
        <p:txBody>
          <a:bodyPr/>
          <a:lstStyle/>
          <a:p>
            <a:pPr eaLnBrk="1" hangingPunct="1">
              <a:lnSpc>
                <a:spcPct val="80000"/>
              </a:lnSpc>
            </a:pPr>
            <a:r>
              <a:rPr lang="en-US" sz="2400" i="1" smtClean="0"/>
              <a:t>Wordy (..and no change language)</a:t>
            </a:r>
          </a:p>
          <a:p>
            <a:pPr eaLnBrk="1" hangingPunct="1">
              <a:lnSpc>
                <a:spcPct val="80000"/>
              </a:lnSpc>
              <a:buFont typeface="Arial" charset="0"/>
              <a:buNone/>
            </a:pPr>
            <a:r>
              <a:rPr lang="en-GB" sz="2400" b="1" smtClean="0"/>
              <a:t>	To promote equitable economic development and democratic governance in accordance with international norms by strengthening national capacities at all levels and empowering citizens and increasing their participation in decision-making processes</a:t>
            </a:r>
            <a:endParaRPr lang="en-US" sz="2400" smtClean="0"/>
          </a:p>
          <a:p>
            <a:pPr eaLnBrk="1" hangingPunct="1">
              <a:lnSpc>
                <a:spcPct val="80000"/>
              </a:lnSpc>
              <a:buFont typeface="Arial" charset="0"/>
              <a:buNone/>
            </a:pPr>
            <a:endParaRPr lang="en-GB" sz="2400" b="1" smtClean="0"/>
          </a:p>
          <a:p>
            <a:pPr eaLnBrk="1" hangingPunct="1">
              <a:lnSpc>
                <a:spcPct val="80000"/>
              </a:lnSpc>
            </a:pPr>
            <a:r>
              <a:rPr lang="en-US" sz="2400" i="1" smtClean="0"/>
              <a:t>Too ambitious</a:t>
            </a:r>
          </a:p>
          <a:p>
            <a:pPr eaLnBrk="1" hangingPunct="1">
              <a:lnSpc>
                <a:spcPct val="80000"/>
              </a:lnSpc>
              <a:buFont typeface="Arial" charset="0"/>
              <a:buNone/>
            </a:pPr>
            <a:r>
              <a:rPr lang="en-GB" sz="2400" b="1" smtClean="0"/>
              <a:t>	Strengthened rule of law, equal access to justice and the promotion of rights</a:t>
            </a:r>
            <a:endParaRPr lang="en-US" sz="2400" b="1" smtClean="0"/>
          </a:p>
          <a:p>
            <a:pPr eaLnBrk="1" hangingPunct="1">
              <a:lnSpc>
                <a:spcPct val="80000"/>
              </a:lnSpc>
            </a:pPr>
            <a:endParaRPr lang="en-US" sz="2400" smtClean="0"/>
          </a:p>
          <a:p>
            <a:pPr eaLnBrk="1" hangingPunct="1">
              <a:lnSpc>
                <a:spcPct val="80000"/>
              </a:lnSpc>
            </a:pPr>
            <a:r>
              <a:rPr lang="en-US" sz="2400" i="1" smtClean="0"/>
              <a:t>Containing multiple results</a:t>
            </a:r>
          </a:p>
          <a:p>
            <a:pPr eaLnBrk="1" hangingPunct="1">
              <a:lnSpc>
                <a:spcPct val="80000"/>
              </a:lnSpc>
              <a:buFont typeface="Arial" charset="0"/>
              <a:buNone/>
            </a:pPr>
            <a:r>
              <a:rPr lang="en-US" altLang="zh-CN" sz="2400" b="1" smtClean="0"/>
              <a:t>	The state improves its delivery of services and its protection of rights—with the involvement of civil society and in compliance with its international commitments</a:t>
            </a:r>
            <a:r>
              <a:rPr lang="en-US" altLang="zh-CN" sz="2400" smtClean="0"/>
              <a:t> </a:t>
            </a:r>
          </a:p>
          <a:p>
            <a:pPr eaLnBrk="1" hangingPunct="1">
              <a:lnSpc>
                <a:spcPct val="80000"/>
              </a:lnSpc>
            </a:pPr>
            <a:endParaRPr lang="en-US" sz="2400" smtClean="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idx="4294967295"/>
          </p:nvPr>
        </p:nvSpPr>
        <p:spPr>
          <a:xfrm>
            <a:off x="971550" y="404813"/>
            <a:ext cx="7772400" cy="658812"/>
          </a:xfrm>
        </p:spPr>
        <p:txBody>
          <a:bodyPr/>
          <a:lstStyle/>
          <a:p>
            <a:pPr eaLnBrk="1" hangingPunct="1"/>
            <a:r>
              <a:rPr lang="en-US" sz="4000" b="1" smtClean="0"/>
              <a:t>Typical pitfalls</a:t>
            </a:r>
          </a:p>
        </p:txBody>
      </p:sp>
      <p:sp>
        <p:nvSpPr>
          <p:cNvPr id="70658" name="Rectangle 3"/>
          <p:cNvSpPr>
            <a:spLocks noGrp="1" noChangeArrowheads="1"/>
          </p:cNvSpPr>
          <p:nvPr>
            <p:ph type="body" idx="4294967295"/>
          </p:nvPr>
        </p:nvSpPr>
        <p:spPr>
          <a:xfrm>
            <a:off x="1009650" y="1341438"/>
            <a:ext cx="8134350" cy="5689600"/>
          </a:xfrm>
        </p:spPr>
        <p:txBody>
          <a:bodyPr/>
          <a:lstStyle/>
          <a:p>
            <a:pPr eaLnBrk="1" hangingPunct="1">
              <a:lnSpc>
                <a:spcPct val="80000"/>
              </a:lnSpc>
            </a:pPr>
            <a:r>
              <a:rPr lang="en-US" sz="2400" i="1" smtClean="0"/>
              <a:t>Wishy-washy (ie. Support provided to improve..)</a:t>
            </a:r>
          </a:p>
          <a:p>
            <a:pPr eaLnBrk="1" hangingPunct="1">
              <a:lnSpc>
                <a:spcPct val="80000"/>
              </a:lnSpc>
              <a:buFont typeface="Arial" charset="0"/>
              <a:buNone/>
            </a:pPr>
            <a:r>
              <a:rPr lang="en-GB" sz="2400" b="1" smtClean="0"/>
              <a:t>	</a:t>
            </a:r>
            <a:r>
              <a:rPr lang="en-AU" sz="2400" b="1" smtClean="0"/>
              <a:t>Support to institutional capacity building for improved governance</a:t>
            </a:r>
            <a:endParaRPr lang="en-US" sz="2400" b="1" smtClean="0"/>
          </a:p>
          <a:p>
            <a:pPr eaLnBrk="1" hangingPunct="1">
              <a:lnSpc>
                <a:spcPct val="80000"/>
              </a:lnSpc>
            </a:pPr>
            <a:endParaRPr lang="en-US" sz="2400" b="1" smtClean="0"/>
          </a:p>
          <a:p>
            <a:pPr eaLnBrk="1" hangingPunct="1">
              <a:lnSpc>
                <a:spcPct val="80000"/>
              </a:lnSpc>
            </a:pPr>
            <a:r>
              <a:rPr lang="en-US" sz="2400" i="1" smtClean="0"/>
              <a:t>So general, it could mean anything</a:t>
            </a:r>
          </a:p>
          <a:p>
            <a:pPr eaLnBrk="1" hangingPunct="1">
              <a:lnSpc>
                <a:spcPct val="80000"/>
              </a:lnSpc>
              <a:buFont typeface="Arial" charset="0"/>
              <a:buNone/>
            </a:pPr>
            <a:r>
              <a:rPr lang="en-GB" sz="2400" b="1" smtClean="0"/>
              <a:t>	To promote sustainable development and increase capacity at municipal level</a:t>
            </a:r>
            <a:endParaRPr lang="en-US" sz="2400" b="1" smtClean="0"/>
          </a:p>
          <a:p>
            <a:pPr eaLnBrk="1" hangingPunct="1">
              <a:lnSpc>
                <a:spcPct val="80000"/>
              </a:lnSpc>
            </a:pPr>
            <a:endParaRPr lang="en-US" sz="2400" smtClean="0"/>
          </a:p>
          <a:p>
            <a:pPr eaLnBrk="1" hangingPunct="1">
              <a:lnSpc>
                <a:spcPct val="80000"/>
              </a:lnSpc>
            </a:pPr>
            <a:r>
              <a:rPr lang="en-US" sz="2400" i="1" smtClean="0"/>
              <a:t>Overlapping with National goals/ MDGs (impacts) </a:t>
            </a:r>
          </a:p>
          <a:p>
            <a:pPr eaLnBrk="1" hangingPunct="1">
              <a:lnSpc>
                <a:spcPct val="80000"/>
              </a:lnSpc>
              <a:buFont typeface="Arial" charset="0"/>
              <a:buNone/>
            </a:pPr>
            <a:r>
              <a:rPr lang="en-GB" sz="2400" b="1" smtClean="0"/>
              <a:t>	Substantially reduce the level of poverty and income inequality in accordance with the MDGs and PRSP</a:t>
            </a:r>
            <a:endParaRPr lang="en-US" sz="2400" smtClean="0"/>
          </a:p>
          <a:p>
            <a:pPr eaLnBrk="1" hangingPunct="1">
              <a:lnSpc>
                <a:spcPct val="80000"/>
              </a:lnSpc>
            </a:pPr>
            <a:endParaRPr lang="en-US" sz="2400" smtClean="0"/>
          </a:p>
          <a:p>
            <a:pPr eaLnBrk="1" hangingPunct="1">
              <a:lnSpc>
                <a:spcPct val="80000"/>
              </a:lnSpc>
            </a:pPr>
            <a:r>
              <a:rPr lang="en-US" sz="2400" i="1" smtClean="0"/>
              <a:t>Confusing means and ends</a:t>
            </a:r>
          </a:p>
          <a:p>
            <a:pPr eaLnBrk="1" hangingPunct="1">
              <a:lnSpc>
                <a:spcPct val="80000"/>
              </a:lnSpc>
              <a:buFont typeface="Arial" charset="0"/>
              <a:buNone/>
            </a:pPr>
            <a:r>
              <a:rPr lang="en-GB" sz="2400" b="1" smtClean="0"/>
              <a:t>	Strengthen the protection of natural resources through the creation of an enabling environment that promotes sound resources management</a:t>
            </a:r>
            <a:endParaRPr lang="en-US" sz="240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idx="4294967295"/>
          </p:nvPr>
        </p:nvSpPr>
        <p:spPr/>
        <p:txBody>
          <a:bodyPr/>
          <a:lstStyle/>
          <a:p>
            <a:pPr eaLnBrk="1" hangingPunct="1"/>
            <a:r>
              <a:rPr lang="en-CA" b="1" smtClean="0"/>
              <a:t>Country Examples</a:t>
            </a:r>
          </a:p>
        </p:txBody>
      </p:sp>
      <p:sp>
        <p:nvSpPr>
          <p:cNvPr id="74754" name="Content Placeholder 2"/>
          <p:cNvSpPr>
            <a:spLocks noGrp="1"/>
          </p:cNvSpPr>
          <p:nvPr>
            <p:ph idx="4294967295"/>
          </p:nvPr>
        </p:nvSpPr>
        <p:spPr>
          <a:xfrm>
            <a:off x="684213" y="1773238"/>
            <a:ext cx="8229600" cy="4525962"/>
          </a:xfrm>
        </p:spPr>
        <p:txBody>
          <a:bodyPr/>
          <a:lstStyle/>
          <a:p>
            <a:pPr marL="0" indent="0" eaLnBrk="1" hangingPunct="1">
              <a:buFont typeface="Arial" charset="0"/>
              <a:buNone/>
            </a:pPr>
            <a:r>
              <a:rPr lang="en-CA" sz="2400" i="1" smtClean="0">
                <a:solidFill>
                  <a:srgbClr val="FF0000"/>
                </a:solidFill>
              </a:rPr>
              <a:t>Note to facilitation team:</a:t>
            </a:r>
          </a:p>
          <a:p>
            <a:pPr marL="0" indent="0" eaLnBrk="1" hangingPunct="1"/>
            <a:r>
              <a:rPr lang="en-CA" sz="2400" i="1" smtClean="0">
                <a:solidFill>
                  <a:srgbClr val="FF0000"/>
                </a:solidFill>
              </a:rPr>
              <a:t>Insert 1-3 slides with results chains from current UNDAF</a:t>
            </a:r>
          </a:p>
          <a:p>
            <a:pPr marL="0" indent="0" eaLnBrk="1" hangingPunct="1"/>
            <a:r>
              <a:rPr lang="en-CA" sz="2400" i="1" smtClean="0">
                <a:solidFill>
                  <a:srgbClr val="FF0000"/>
                </a:solidFill>
              </a:rPr>
              <a:t>With their new knowledge, ask participants to reflect on the ‘SMART’ness of their results</a:t>
            </a:r>
          </a:p>
          <a:p>
            <a:pPr marL="0" indent="0" eaLnBrk="1" hangingPunct="1"/>
            <a:r>
              <a:rPr lang="en-CA" sz="2400" i="1" smtClean="0">
                <a:solidFill>
                  <a:srgbClr val="FF0000"/>
                </a:solidFill>
              </a:rPr>
              <a:t>Examples from Lao PDR follow…</a:t>
            </a: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ChangeArrowheads="1"/>
          </p:cNvSpPr>
          <p:nvPr>
            <p:ph type="title" idx="4294967295"/>
          </p:nvPr>
        </p:nvSpPr>
        <p:spPr>
          <a:xfrm>
            <a:off x="976313" y="44450"/>
            <a:ext cx="7772400" cy="658813"/>
          </a:xfrm>
        </p:spPr>
        <p:txBody>
          <a:bodyPr/>
          <a:lstStyle/>
          <a:p>
            <a:pPr eaLnBrk="1" hangingPunct="1"/>
            <a:r>
              <a:rPr lang="en-US" sz="4000" b="1" smtClean="0"/>
              <a:t>Good example</a:t>
            </a:r>
          </a:p>
        </p:txBody>
      </p:sp>
      <p:sp>
        <p:nvSpPr>
          <p:cNvPr id="84994" name="Rectangle 3"/>
          <p:cNvSpPr>
            <a:spLocks noGrp="1" noChangeArrowheads="1"/>
          </p:cNvSpPr>
          <p:nvPr>
            <p:ph type="body" idx="4294967295"/>
          </p:nvPr>
        </p:nvSpPr>
        <p:spPr>
          <a:xfrm>
            <a:off x="1009650" y="692150"/>
            <a:ext cx="8134350" cy="5689600"/>
          </a:xfrm>
        </p:spPr>
        <p:txBody>
          <a:bodyPr/>
          <a:lstStyle/>
          <a:p>
            <a:pPr eaLnBrk="1" hangingPunct="1">
              <a:lnSpc>
                <a:spcPct val="80000"/>
              </a:lnSpc>
              <a:buFont typeface="Arial" charset="0"/>
              <a:buNone/>
            </a:pPr>
            <a:r>
              <a:rPr lang="en-GB" sz="2400" b="1" smtClean="0">
                <a:solidFill>
                  <a:schemeClr val="accent2"/>
                </a:solidFill>
              </a:rPr>
              <a:t>	</a:t>
            </a:r>
            <a:r>
              <a:rPr lang="en-US" sz="2400" b="1" smtClean="0"/>
              <a:t>By 2013, women of reproductive age in Benguela province enjoy high quality maternal health care</a:t>
            </a:r>
            <a:endParaRPr lang="en-US" sz="2000" smtClean="0"/>
          </a:p>
          <a:p>
            <a:pPr lvl="1" eaLnBrk="1" hangingPunct="1">
              <a:lnSpc>
                <a:spcPct val="80000"/>
              </a:lnSpc>
              <a:buFont typeface="Arial" charset="0"/>
              <a:buNone/>
            </a:pPr>
            <a:r>
              <a:rPr lang="en-US" sz="1600" smtClean="0"/>
              <a:t>- % pregnant women completing 4 ANC visits</a:t>
            </a:r>
          </a:p>
          <a:p>
            <a:pPr lvl="1" eaLnBrk="1" hangingPunct="1">
              <a:lnSpc>
                <a:spcPct val="80000"/>
              </a:lnSpc>
              <a:buFont typeface="Arial" charset="0"/>
              <a:buNone/>
            </a:pPr>
            <a:r>
              <a:rPr lang="en-US" sz="1600" smtClean="0"/>
              <a:t>- % births supervised by trained attendant</a:t>
            </a:r>
          </a:p>
          <a:p>
            <a:pPr lvl="1" eaLnBrk="1" hangingPunct="1">
              <a:lnSpc>
                <a:spcPct val="80000"/>
              </a:lnSpc>
              <a:buFont typeface="Arial" charset="0"/>
              <a:buNone/>
            </a:pPr>
            <a:r>
              <a:rPr lang="en-CA" sz="1600" smtClean="0"/>
              <a:t>- N</a:t>
            </a:r>
            <a:r>
              <a:rPr lang="en-CA" sz="1600" baseline="30000" smtClean="0"/>
              <a:t>o</a:t>
            </a:r>
            <a:r>
              <a:rPr lang="en-CA" sz="1600" smtClean="0"/>
              <a:t>. District Health Centres staffed and equipped to provide EMOC services </a:t>
            </a:r>
          </a:p>
          <a:p>
            <a:pPr lvl="1" eaLnBrk="1" hangingPunct="1">
              <a:lnSpc>
                <a:spcPct val="80000"/>
              </a:lnSpc>
              <a:buFont typeface="Arial" charset="0"/>
              <a:buNone/>
            </a:pPr>
            <a:r>
              <a:rPr lang="en-CA" sz="1600" smtClean="0"/>
              <a:t>- % women/ families reporting they are satisfied with obstetric care services (in-service survey completed in all health centres)</a:t>
            </a:r>
          </a:p>
          <a:p>
            <a:pPr eaLnBrk="1" hangingPunct="1">
              <a:lnSpc>
                <a:spcPct val="80000"/>
              </a:lnSpc>
              <a:buFont typeface="Arial" charset="0"/>
              <a:buNone/>
            </a:pPr>
            <a:endParaRPr lang="en-US" sz="1000" b="1" smtClean="0"/>
          </a:p>
          <a:p>
            <a:pPr eaLnBrk="1" hangingPunct="1">
              <a:lnSpc>
                <a:spcPct val="80000"/>
              </a:lnSpc>
              <a:buClr>
                <a:schemeClr val="tx1"/>
              </a:buClr>
              <a:buFont typeface="Wingdings" pitchFamily="2" charset="2"/>
              <a:buChar char="ü"/>
            </a:pPr>
            <a:r>
              <a:rPr lang="en-US" sz="2000" smtClean="0"/>
              <a:t>It meets a standard related to the right to health</a:t>
            </a:r>
          </a:p>
          <a:p>
            <a:pPr eaLnBrk="1" hangingPunct="1">
              <a:lnSpc>
                <a:spcPct val="80000"/>
              </a:lnSpc>
              <a:buClr>
                <a:schemeClr val="tx1"/>
              </a:buClr>
              <a:buFont typeface="Wingdings" pitchFamily="2" charset="2"/>
              <a:buChar char="ü"/>
            </a:pPr>
            <a:r>
              <a:rPr lang="en-US" sz="2000" smtClean="0"/>
              <a:t>It reflects recommendations from CEDAW, CRC, and CESCR</a:t>
            </a:r>
          </a:p>
          <a:p>
            <a:pPr eaLnBrk="1" hangingPunct="1">
              <a:lnSpc>
                <a:spcPct val="80000"/>
              </a:lnSpc>
              <a:buClr>
                <a:schemeClr val="tx1"/>
              </a:buClr>
              <a:buFont typeface="Wingdings" pitchFamily="2" charset="2"/>
              <a:buChar char="ü"/>
            </a:pPr>
            <a:r>
              <a:rPr lang="en-US" sz="2000" smtClean="0"/>
              <a:t>It embodies the principle of equality and non-discrimination</a:t>
            </a:r>
          </a:p>
          <a:p>
            <a:pPr eaLnBrk="1" hangingPunct="1">
              <a:lnSpc>
                <a:spcPct val="80000"/>
              </a:lnSpc>
              <a:buClr>
                <a:schemeClr val="tx1"/>
              </a:buClr>
              <a:buFont typeface="Wingdings" pitchFamily="2" charset="2"/>
              <a:buChar char="ü"/>
            </a:pPr>
            <a:r>
              <a:rPr lang="en-US" sz="2000" smtClean="0"/>
              <a:t>It contains a subject and a clear description of change</a:t>
            </a:r>
          </a:p>
          <a:p>
            <a:pPr lvl="1" eaLnBrk="1" hangingPunct="1">
              <a:lnSpc>
                <a:spcPct val="80000"/>
              </a:lnSpc>
              <a:buFont typeface="Wingdings" pitchFamily="2" charset="2"/>
              <a:buNone/>
            </a:pPr>
            <a:r>
              <a:rPr lang="en-US" sz="2000" smtClean="0"/>
              <a:t>(a “</a:t>
            </a:r>
            <a:r>
              <a:rPr lang="en-US" sz="2000" i="1" smtClean="0"/>
              <a:t>who</a:t>
            </a:r>
            <a:r>
              <a:rPr lang="en-US" sz="2000" smtClean="0"/>
              <a:t>” and a “</a:t>
            </a:r>
            <a:r>
              <a:rPr lang="en-US" sz="2000" i="1" smtClean="0"/>
              <a:t>what</a:t>
            </a:r>
            <a:r>
              <a:rPr lang="en-US" sz="2000" smtClean="0"/>
              <a:t>”) </a:t>
            </a:r>
          </a:p>
          <a:p>
            <a:pPr eaLnBrk="1" hangingPunct="1">
              <a:lnSpc>
                <a:spcPct val="80000"/>
              </a:lnSpc>
              <a:buClr>
                <a:schemeClr val="tx1"/>
              </a:buClr>
              <a:buFont typeface="Wingdings" pitchFamily="2" charset="2"/>
              <a:buChar char="ü"/>
            </a:pPr>
            <a:r>
              <a:rPr lang="en-US" sz="2000" smtClean="0"/>
              <a:t>It is understandable by most readers</a:t>
            </a:r>
          </a:p>
          <a:p>
            <a:pPr eaLnBrk="1" hangingPunct="1">
              <a:lnSpc>
                <a:spcPct val="80000"/>
              </a:lnSpc>
              <a:buClr>
                <a:schemeClr val="tx1"/>
              </a:buClr>
              <a:buFont typeface="Wingdings" pitchFamily="2" charset="2"/>
              <a:buChar char="ü"/>
            </a:pPr>
            <a:r>
              <a:rPr lang="en-US" sz="2000" smtClean="0"/>
              <a:t>It reflects a clear choice about policy or strategy </a:t>
            </a:r>
          </a:p>
          <a:p>
            <a:pPr eaLnBrk="1" hangingPunct="1">
              <a:lnSpc>
                <a:spcPct val="80000"/>
              </a:lnSpc>
              <a:buClr>
                <a:schemeClr val="tx1"/>
              </a:buClr>
              <a:buFont typeface="Wingdings" pitchFamily="2" charset="2"/>
              <a:buChar char="ü"/>
            </a:pPr>
            <a:r>
              <a:rPr lang="en-US" sz="2000" smtClean="0"/>
              <a:t>It is specific, measurable, and time-bound</a:t>
            </a:r>
          </a:p>
          <a:p>
            <a:pPr eaLnBrk="1" hangingPunct="1">
              <a:lnSpc>
                <a:spcPct val="80000"/>
              </a:lnSpc>
              <a:buFont typeface="Arial" charset="0"/>
              <a:buNone/>
            </a:pPr>
            <a:endParaRPr lang="en-US" sz="1000" smtClean="0"/>
          </a:p>
          <a:p>
            <a:pPr eaLnBrk="1" hangingPunct="1">
              <a:lnSpc>
                <a:spcPct val="80000"/>
              </a:lnSpc>
              <a:buFont typeface="Arial" charset="0"/>
              <a:buNone/>
            </a:pPr>
            <a:r>
              <a:rPr lang="en-US" sz="2000" smtClean="0"/>
              <a:t>But…</a:t>
            </a:r>
          </a:p>
          <a:p>
            <a:pPr eaLnBrk="1" hangingPunct="1">
              <a:lnSpc>
                <a:spcPct val="80000"/>
              </a:lnSpc>
            </a:pPr>
            <a:r>
              <a:rPr lang="en-US" sz="2000" smtClean="0"/>
              <a:t>Is it achievable?</a:t>
            </a:r>
          </a:p>
          <a:p>
            <a:pPr eaLnBrk="1" hangingPunct="1">
              <a:lnSpc>
                <a:spcPct val="80000"/>
              </a:lnSpc>
            </a:pPr>
            <a:r>
              <a:rPr lang="en-US" sz="2000" smtClean="0"/>
              <a:t>Is it relevant to National development priorities?</a:t>
            </a:r>
          </a:p>
          <a:p>
            <a:pPr eaLnBrk="1" hangingPunct="1">
              <a:lnSpc>
                <a:spcPct val="80000"/>
              </a:lnSpc>
            </a:pPr>
            <a:r>
              <a:rPr lang="en-US" sz="2000" smtClean="0"/>
              <a:t>Is it a good bet?</a:t>
            </a:r>
          </a:p>
          <a:p>
            <a:pPr eaLnBrk="1" hangingPunct="1">
              <a:lnSpc>
                <a:spcPct val="80000"/>
              </a:lnSpc>
              <a:buFont typeface="Arial" charset="0"/>
              <a:buNone/>
            </a:pPr>
            <a:r>
              <a:rPr lang="en-US" sz="2000" i="1" smtClean="0"/>
              <a:t>				These are contextual factors</a:t>
            </a:r>
            <a:r>
              <a:rPr lang="en-GB" sz="2400" b="1" smtClean="0">
                <a:solidFill>
                  <a:schemeClr val="accent2"/>
                </a:solidFill>
              </a:rPr>
              <a:t>	</a:t>
            </a:r>
            <a:endParaRPr lang="en-US" sz="2400" b="1" smtClean="0">
              <a:solidFill>
                <a:schemeClr val="accent2"/>
              </a:solidFill>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9890" name="Rectangle 2"/>
          <p:cNvSpPr>
            <a:spLocks noGrp="1" noChangeArrowheads="1"/>
          </p:cNvSpPr>
          <p:nvPr>
            <p:ph type="title" idx="4294967295"/>
          </p:nvPr>
        </p:nvSpPr>
        <p:spPr>
          <a:xfrm>
            <a:off x="1047750" y="44450"/>
            <a:ext cx="7772400" cy="803275"/>
          </a:xfrm>
        </p:spPr>
        <p:txBody>
          <a:bodyPr/>
          <a:lstStyle/>
          <a:p>
            <a:pPr eaLnBrk="1" hangingPunct="1">
              <a:defRPr/>
            </a:pPr>
            <a:r>
              <a:rPr lang="en-US" b="1" smtClean="0"/>
              <a:t>Group Work</a:t>
            </a:r>
            <a:r>
              <a:rPr lang="en-US" smtClean="0">
                <a:effectLst>
                  <a:outerShdw blurRad="38100" dist="38100" dir="2700000" algn="tl">
                    <a:srgbClr val="C0C0C0"/>
                  </a:outerShdw>
                </a:effectLst>
              </a:rPr>
              <a:t> </a:t>
            </a:r>
          </a:p>
        </p:txBody>
      </p:sp>
      <p:sp>
        <p:nvSpPr>
          <p:cNvPr id="92162" name="Rectangle 3"/>
          <p:cNvSpPr>
            <a:spLocks noGrp="1" noChangeArrowheads="1"/>
          </p:cNvSpPr>
          <p:nvPr>
            <p:ph type="body" idx="4294967295"/>
          </p:nvPr>
        </p:nvSpPr>
        <p:spPr>
          <a:xfrm>
            <a:off x="611188" y="1052513"/>
            <a:ext cx="8674100" cy="6021387"/>
          </a:xfrm>
        </p:spPr>
        <p:txBody>
          <a:bodyPr/>
          <a:lstStyle/>
          <a:p>
            <a:pPr eaLnBrk="1" hangingPunct="1">
              <a:lnSpc>
                <a:spcPct val="90000"/>
              </a:lnSpc>
              <a:buFont typeface="Arial" charset="0"/>
              <a:buNone/>
            </a:pPr>
            <a:r>
              <a:rPr lang="en-US" sz="2400" smtClean="0"/>
              <a:t>		In groups…</a:t>
            </a:r>
          </a:p>
          <a:p>
            <a:pPr eaLnBrk="1" hangingPunct="1">
              <a:lnSpc>
                <a:spcPct val="90000"/>
              </a:lnSpc>
            </a:pPr>
            <a:r>
              <a:rPr lang="en-US" sz="2400" smtClean="0"/>
              <a:t>Reflect on the 3-step analysis</a:t>
            </a:r>
          </a:p>
          <a:p>
            <a:pPr eaLnBrk="1" hangingPunct="1">
              <a:lnSpc>
                <a:spcPct val="90000"/>
              </a:lnSpc>
            </a:pPr>
            <a:r>
              <a:rPr lang="en-US" sz="2400" smtClean="0"/>
              <a:t>Develop…</a:t>
            </a:r>
          </a:p>
          <a:p>
            <a:pPr lvl="1" eaLnBrk="1" hangingPunct="1">
              <a:lnSpc>
                <a:spcPct val="90000"/>
              </a:lnSpc>
            </a:pPr>
            <a:r>
              <a:rPr lang="en-US" sz="2000" b="1" smtClean="0"/>
              <a:t>1 outcome </a:t>
            </a:r>
          </a:p>
          <a:p>
            <a:pPr lvl="1" eaLnBrk="1" hangingPunct="1">
              <a:lnSpc>
                <a:spcPct val="90000"/>
              </a:lnSpc>
              <a:buFont typeface="Arial" charset="0"/>
              <a:buNone/>
            </a:pPr>
            <a:r>
              <a:rPr lang="en-GB" sz="2000" i="1" smtClean="0"/>
              <a:t>A </a:t>
            </a:r>
            <a:r>
              <a:rPr lang="en-GB" sz="2000" b="1" i="1" smtClean="0"/>
              <a:t>change in the performance</a:t>
            </a:r>
            <a:r>
              <a:rPr lang="en-GB" sz="2000" i="1" smtClean="0"/>
              <a:t> of the rights holder or duty bearer…What are they doing differently?</a:t>
            </a:r>
          </a:p>
          <a:p>
            <a:pPr lvl="1" eaLnBrk="1" hangingPunct="1">
              <a:lnSpc>
                <a:spcPct val="90000"/>
              </a:lnSpc>
              <a:buFont typeface="Arial" charset="0"/>
              <a:buNone/>
            </a:pPr>
            <a:r>
              <a:rPr lang="en-GB" sz="2000" i="1" smtClean="0"/>
              <a:t>May involve </a:t>
            </a:r>
            <a:r>
              <a:rPr lang="en-US" altLang="zh-CN" sz="2000" b="1" i="1" smtClean="0"/>
              <a:t>legal, policy, and institutional reforms</a:t>
            </a:r>
            <a:r>
              <a:rPr lang="en-US" altLang="zh-CN" sz="2000" i="1" smtClean="0"/>
              <a:t> </a:t>
            </a:r>
            <a:endParaRPr lang="en-GB" sz="2000" i="1" smtClean="0"/>
          </a:p>
          <a:p>
            <a:pPr lvl="1" eaLnBrk="1" hangingPunct="1">
              <a:lnSpc>
                <a:spcPct val="90000"/>
              </a:lnSpc>
              <a:buFont typeface="Arial" charset="0"/>
              <a:buNone/>
            </a:pPr>
            <a:endParaRPr lang="en-GB" sz="800" i="1" smtClean="0">
              <a:solidFill>
                <a:srgbClr val="FF0000"/>
              </a:solidFill>
            </a:endParaRPr>
          </a:p>
          <a:p>
            <a:pPr lvl="1" eaLnBrk="1" hangingPunct="1">
              <a:lnSpc>
                <a:spcPct val="90000"/>
              </a:lnSpc>
              <a:buFont typeface="Arial" charset="0"/>
              <a:buNone/>
            </a:pPr>
            <a:r>
              <a:rPr lang="en-GB" sz="2000" i="1" smtClean="0">
                <a:solidFill>
                  <a:srgbClr val="FF0000"/>
                </a:solidFill>
              </a:rPr>
              <a:t>Hint: </a:t>
            </a:r>
          </a:p>
          <a:p>
            <a:pPr lvl="1" eaLnBrk="1" hangingPunct="1">
              <a:lnSpc>
                <a:spcPct val="90000"/>
              </a:lnSpc>
              <a:buFont typeface="Arial" charset="0"/>
              <a:buNone/>
            </a:pPr>
            <a:r>
              <a:rPr lang="en-GB" sz="2000" i="1" smtClean="0">
                <a:solidFill>
                  <a:srgbClr val="FF0000"/>
                </a:solidFill>
              </a:rPr>
              <a:t>Combine the RH </a:t>
            </a:r>
            <a:r>
              <a:rPr lang="en-GB" sz="2000" i="1" u="sng" smtClean="0">
                <a:solidFill>
                  <a:srgbClr val="FF0000"/>
                </a:solidFill>
              </a:rPr>
              <a:t>or</a:t>
            </a:r>
            <a:r>
              <a:rPr lang="en-GB" sz="2000" i="1" smtClean="0">
                <a:solidFill>
                  <a:srgbClr val="FF0000"/>
                </a:solidFill>
              </a:rPr>
              <a:t> DB and the claim for a more ambitious outcome</a:t>
            </a:r>
          </a:p>
          <a:p>
            <a:pPr lvl="1" eaLnBrk="1" hangingPunct="1">
              <a:lnSpc>
                <a:spcPct val="90000"/>
              </a:lnSpc>
              <a:buFont typeface="Arial" charset="0"/>
              <a:buNone/>
            </a:pPr>
            <a:r>
              <a:rPr lang="en-GB" sz="2000" i="1" smtClean="0">
                <a:solidFill>
                  <a:srgbClr val="FF0000"/>
                </a:solidFill>
              </a:rPr>
              <a:t>Combine the DB and the obligation </a:t>
            </a:r>
            <a:r>
              <a:rPr lang="en-GB" sz="2000" i="1" u="sng" smtClean="0">
                <a:solidFill>
                  <a:srgbClr val="FF0000"/>
                </a:solidFill>
              </a:rPr>
              <a:t>or</a:t>
            </a:r>
            <a:r>
              <a:rPr lang="en-GB" sz="2000" i="1" smtClean="0">
                <a:solidFill>
                  <a:srgbClr val="FF0000"/>
                </a:solidFill>
              </a:rPr>
              <a:t> RH and higher level capacity gaps (behaviours) for a less ambitious outcome</a:t>
            </a:r>
          </a:p>
          <a:p>
            <a:pPr lvl="1" eaLnBrk="1" hangingPunct="1">
              <a:lnSpc>
                <a:spcPct val="90000"/>
              </a:lnSpc>
            </a:pPr>
            <a:endParaRPr lang="en-US" sz="2000" smtClean="0">
              <a:solidFill>
                <a:srgbClr val="FF0000"/>
              </a:solidFill>
            </a:endParaRPr>
          </a:p>
          <a:p>
            <a:pPr lvl="1" eaLnBrk="1" hangingPunct="1">
              <a:lnSpc>
                <a:spcPct val="90000"/>
              </a:lnSpc>
            </a:pPr>
            <a:r>
              <a:rPr lang="en-US" sz="2000" b="1" smtClean="0"/>
              <a:t>2 contributing outputs </a:t>
            </a:r>
          </a:p>
          <a:p>
            <a:pPr lvl="1" eaLnBrk="1" hangingPunct="1">
              <a:lnSpc>
                <a:spcPct val="90000"/>
              </a:lnSpc>
              <a:buFont typeface="Arial" charset="0"/>
              <a:buNone/>
            </a:pPr>
            <a:r>
              <a:rPr lang="en-US" altLang="zh-CN" sz="2000" b="1" i="1" smtClean="0"/>
              <a:t>New capacities </a:t>
            </a:r>
            <a:r>
              <a:rPr lang="en-US" altLang="zh-CN" sz="2000" i="1" smtClean="0"/>
              <a:t>that contribute to increased performance</a:t>
            </a:r>
            <a:r>
              <a:rPr lang="en-GB" sz="2000" i="1" smtClean="0"/>
              <a:t> </a:t>
            </a:r>
          </a:p>
          <a:p>
            <a:pPr lvl="1" eaLnBrk="1" hangingPunct="1">
              <a:lnSpc>
                <a:spcPct val="90000"/>
              </a:lnSpc>
              <a:buFont typeface="Arial" charset="0"/>
              <a:buNone/>
            </a:pPr>
            <a:endParaRPr lang="en-GB" sz="800" i="1" smtClean="0">
              <a:solidFill>
                <a:srgbClr val="FF0000"/>
              </a:solidFill>
            </a:endParaRPr>
          </a:p>
          <a:p>
            <a:pPr lvl="1" eaLnBrk="1" hangingPunct="1">
              <a:lnSpc>
                <a:spcPct val="90000"/>
              </a:lnSpc>
              <a:buFont typeface="Arial" charset="0"/>
              <a:buNone/>
            </a:pPr>
            <a:r>
              <a:rPr lang="en-GB" sz="2000" i="1" smtClean="0">
                <a:solidFill>
                  <a:srgbClr val="FF0000"/>
                </a:solidFill>
              </a:rPr>
              <a:t>Hint: Look to the key capacity gaps of the DBs and RHs – particularly those related to skills, abilities, products and services</a:t>
            </a:r>
          </a:p>
          <a:p>
            <a:pPr lvl="1" eaLnBrk="1" hangingPunct="1">
              <a:lnSpc>
                <a:spcPct val="90000"/>
              </a:lnSpc>
              <a:buFont typeface="Arial" charset="0"/>
              <a:buNone/>
            </a:pPr>
            <a:endParaRPr lang="en-GB" sz="2000" i="1" smtClean="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0914" name="Rectangle 2"/>
          <p:cNvSpPr>
            <a:spLocks noGrp="1" noChangeArrowheads="1"/>
          </p:cNvSpPr>
          <p:nvPr>
            <p:ph type="title" idx="4294967295"/>
          </p:nvPr>
        </p:nvSpPr>
        <p:spPr>
          <a:xfrm>
            <a:off x="1047750" y="44450"/>
            <a:ext cx="7772400" cy="803275"/>
          </a:xfrm>
        </p:spPr>
        <p:txBody>
          <a:bodyPr/>
          <a:lstStyle/>
          <a:p>
            <a:pPr eaLnBrk="1" hangingPunct="1">
              <a:defRPr/>
            </a:pPr>
            <a:r>
              <a:rPr lang="en-US" b="1" smtClean="0"/>
              <a:t>Group Work (con’t)</a:t>
            </a:r>
            <a:r>
              <a:rPr lang="en-US" smtClean="0">
                <a:effectLst>
                  <a:outerShdw blurRad="38100" dist="38100" dir="2700000" algn="tl">
                    <a:srgbClr val="C0C0C0"/>
                  </a:outerShdw>
                </a:effectLst>
              </a:rPr>
              <a:t> </a:t>
            </a:r>
          </a:p>
        </p:txBody>
      </p:sp>
      <p:sp>
        <p:nvSpPr>
          <p:cNvPr id="91171" name="Rectangle 3"/>
          <p:cNvSpPr>
            <a:spLocks noGrp="1" noChangeArrowheads="1"/>
          </p:cNvSpPr>
          <p:nvPr>
            <p:ph type="body" idx="4294967295"/>
          </p:nvPr>
        </p:nvSpPr>
        <p:spPr>
          <a:xfrm>
            <a:off x="323850" y="1557338"/>
            <a:ext cx="8674100" cy="4824412"/>
          </a:xfrm>
        </p:spPr>
        <p:txBody>
          <a:bodyPr/>
          <a:lstStyle/>
          <a:p>
            <a:pPr eaLnBrk="1" hangingPunct="1">
              <a:buFont typeface="Arial" charset="0"/>
              <a:buNone/>
            </a:pPr>
            <a:r>
              <a:rPr lang="en-US" smtClean="0"/>
              <a:t>Build a results framework on the wall…</a:t>
            </a:r>
          </a:p>
          <a:p>
            <a:pPr lvl="1" eaLnBrk="1" hangingPunct="1">
              <a:buFont typeface="Arial" charset="0"/>
              <a:buNone/>
            </a:pPr>
            <a:endParaRPr lang="en-GB" i="1" smtClean="0"/>
          </a:p>
        </p:txBody>
      </p:sp>
      <p:sp>
        <p:nvSpPr>
          <p:cNvPr id="91172" name="Rectangle 4"/>
          <p:cNvSpPr>
            <a:spLocks noChangeArrowheads="1"/>
          </p:cNvSpPr>
          <p:nvPr/>
        </p:nvSpPr>
        <p:spPr bwMode="auto">
          <a:xfrm>
            <a:off x="0" y="2757488"/>
            <a:ext cx="277813" cy="287337"/>
          </a:xfrm>
          <a:prstGeom prst="rect">
            <a:avLst/>
          </a:prstGeom>
          <a:noFill/>
          <a:ln w="9525" algn="ctr">
            <a:noFill/>
            <a:miter lim="800000"/>
            <a:headEnd/>
            <a:tailEnd/>
          </a:ln>
        </p:spPr>
        <p:txBody>
          <a:bodyPr wrap="none" anchor="ctr">
            <a:spAutoFit/>
          </a:bodyPr>
          <a:lstStyle/>
          <a:p>
            <a:pPr>
              <a:lnSpc>
                <a:spcPct val="80000"/>
              </a:lnSpc>
              <a:spcBef>
                <a:spcPct val="20000"/>
              </a:spcBef>
              <a:buClr>
                <a:srgbClr val="006699"/>
              </a:buClr>
              <a:buFont typeface="Wingdings" pitchFamily="2" charset="2"/>
              <a:buChar char="§"/>
            </a:pPr>
            <a:endParaRPr lang="en-CA" sz="1600" b="1"/>
          </a:p>
        </p:txBody>
      </p:sp>
      <p:sp>
        <p:nvSpPr>
          <p:cNvPr id="91173" name="Rectangle 5"/>
          <p:cNvSpPr>
            <a:spLocks noChangeArrowheads="1"/>
          </p:cNvSpPr>
          <p:nvPr/>
        </p:nvSpPr>
        <p:spPr bwMode="auto">
          <a:xfrm>
            <a:off x="0" y="2781300"/>
            <a:ext cx="277813" cy="287338"/>
          </a:xfrm>
          <a:prstGeom prst="rect">
            <a:avLst/>
          </a:prstGeom>
          <a:noFill/>
          <a:ln w="9525" algn="ctr">
            <a:noFill/>
            <a:miter lim="800000"/>
            <a:headEnd/>
            <a:tailEnd/>
          </a:ln>
        </p:spPr>
        <p:txBody>
          <a:bodyPr wrap="none" anchor="ctr">
            <a:spAutoFit/>
          </a:bodyPr>
          <a:lstStyle/>
          <a:p>
            <a:pPr>
              <a:lnSpc>
                <a:spcPct val="80000"/>
              </a:lnSpc>
              <a:spcBef>
                <a:spcPct val="20000"/>
              </a:spcBef>
              <a:buClr>
                <a:srgbClr val="006699"/>
              </a:buClr>
              <a:buFont typeface="Wingdings" pitchFamily="2" charset="2"/>
              <a:buChar char="§"/>
            </a:pPr>
            <a:endParaRPr lang="en-CA" sz="1600" b="1"/>
          </a:p>
        </p:txBody>
      </p:sp>
      <p:graphicFrame>
        <p:nvGraphicFramePr>
          <p:cNvPr id="91169" name="Object 33"/>
          <p:cNvGraphicFramePr>
            <a:graphicFrameLocks noChangeAspect="1"/>
          </p:cNvGraphicFramePr>
          <p:nvPr/>
        </p:nvGraphicFramePr>
        <p:xfrm>
          <a:off x="2268538" y="2708275"/>
          <a:ext cx="4103687" cy="2486025"/>
        </p:xfrm>
        <a:graphic>
          <a:graphicData uri="http://schemas.openxmlformats.org/presentationml/2006/ole">
            <mc:AlternateContent xmlns:mc="http://schemas.openxmlformats.org/markup-compatibility/2006">
              <mc:Choice xmlns:v="urn:schemas-microsoft-com:vml" Requires="v">
                <p:oleObj spid="_x0000_s91201" name="Visio" r:id="rId4" imgW="2147598" imgH="1304124" progId="">
                  <p:embed/>
                </p:oleObj>
              </mc:Choice>
              <mc:Fallback>
                <p:oleObj name="Visio" r:id="rId4" imgW="2147598" imgH="1304124" progId="">
                  <p:embed/>
                  <p:pic>
                    <p:nvPicPr>
                      <p:cNvPr id="0" name="Picture 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8538" y="2708275"/>
                        <a:ext cx="4103687" cy="2486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extLst>
              <p:ext uri="{D42A27DB-BD31-4B8C-83A1-F6EECF244321}">
                <p14:modId xmlns:p14="http://schemas.microsoft.com/office/powerpoint/2010/main" val="4169216429"/>
              </p:ext>
            </p:extLst>
          </p:nvPr>
        </p:nvGraphicFramePr>
        <p:xfrm>
          <a:off x="1403648" y="1700808"/>
          <a:ext cx="6767661" cy="41068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itle 1"/>
          <p:cNvSpPr txBox="1">
            <a:spLocks/>
          </p:cNvSpPr>
          <p:nvPr/>
        </p:nvSpPr>
        <p:spPr bwMode="auto">
          <a:xfrm>
            <a:off x="1120080" y="53752"/>
            <a:ext cx="7772400" cy="1143000"/>
          </a:xfrm>
          <a:prstGeom prst="rect">
            <a:avLst/>
          </a:prstGeom>
          <a:noFill/>
          <a:ln>
            <a:noFill/>
          </a:ln>
          <a:effectLst/>
          <a:extLst/>
        </p:spPr>
        <p:txBody>
          <a:bodyPr anchor="ctr"/>
          <a:lstStyle>
            <a:lvl1pPr algn="ctr" rtl="0" eaLnBrk="0" fontAlgn="base" hangingPunct="0">
              <a:spcBef>
                <a:spcPct val="0"/>
              </a:spcBef>
              <a:spcAft>
                <a:spcPct val="0"/>
              </a:spcAft>
              <a:defRPr sz="4400" b="1">
                <a:solidFill>
                  <a:srgbClr val="0000FF"/>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b="1">
                <a:solidFill>
                  <a:srgbClr val="0000FF"/>
                </a:solidFill>
                <a:effectLst>
                  <a:outerShdw blurRad="38100" dist="38100" dir="2700000" algn="tl">
                    <a:srgbClr val="C0C0C0"/>
                  </a:outerShdw>
                </a:effectLst>
                <a:latin typeface="Arial" charset="0"/>
              </a:defRPr>
            </a:lvl2pPr>
            <a:lvl3pPr algn="ctr" rtl="0" eaLnBrk="0" fontAlgn="base" hangingPunct="0">
              <a:spcBef>
                <a:spcPct val="0"/>
              </a:spcBef>
              <a:spcAft>
                <a:spcPct val="0"/>
              </a:spcAft>
              <a:defRPr sz="4400" b="1">
                <a:solidFill>
                  <a:srgbClr val="0000FF"/>
                </a:solidFill>
                <a:effectLst>
                  <a:outerShdw blurRad="38100" dist="38100" dir="2700000" algn="tl">
                    <a:srgbClr val="C0C0C0"/>
                  </a:outerShdw>
                </a:effectLst>
                <a:latin typeface="Arial" charset="0"/>
              </a:defRPr>
            </a:lvl3pPr>
            <a:lvl4pPr algn="ctr" rtl="0" eaLnBrk="0" fontAlgn="base" hangingPunct="0">
              <a:spcBef>
                <a:spcPct val="0"/>
              </a:spcBef>
              <a:spcAft>
                <a:spcPct val="0"/>
              </a:spcAft>
              <a:defRPr sz="4400" b="1">
                <a:solidFill>
                  <a:srgbClr val="0000FF"/>
                </a:solidFill>
                <a:effectLst>
                  <a:outerShdw blurRad="38100" dist="38100" dir="2700000" algn="tl">
                    <a:srgbClr val="C0C0C0"/>
                  </a:outerShdw>
                </a:effectLst>
                <a:latin typeface="Arial" charset="0"/>
              </a:defRPr>
            </a:lvl4pPr>
            <a:lvl5pPr algn="ctr" rtl="0" eaLnBrk="0" fontAlgn="base" hangingPunct="0">
              <a:spcBef>
                <a:spcPct val="0"/>
              </a:spcBef>
              <a:spcAft>
                <a:spcPct val="0"/>
              </a:spcAft>
              <a:defRPr sz="4400" b="1">
                <a:solidFill>
                  <a:srgbClr val="0000FF"/>
                </a:solidFill>
                <a:effectLst>
                  <a:outerShdw blurRad="38100" dist="38100" dir="2700000" algn="tl">
                    <a:srgbClr val="C0C0C0"/>
                  </a:outerShdw>
                </a:effectLst>
                <a:latin typeface="Arial" charset="0"/>
              </a:defRPr>
            </a:lvl5pPr>
            <a:lvl6pPr marL="457200" algn="ctr" rtl="0" fontAlgn="base">
              <a:spcBef>
                <a:spcPct val="0"/>
              </a:spcBef>
              <a:spcAft>
                <a:spcPct val="0"/>
              </a:spcAft>
              <a:defRPr sz="4400" b="1">
                <a:solidFill>
                  <a:srgbClr val="0000FF"/>
                </a:solidFill>
                <a:effectLst>
                  <a:outerShdw blurRad="38100" dist="38100" dir="2700000" algn="tl">
                    <a:srgbClr val="C0C0C0"/>
                  </a:outerShdw>
                </a:effectLst>
                <a:latin typeface="Arial" charset="0"/>
              </a:defRPr>
            </a:lvl6pPr>
            <a:lvl7pPr marL="914400" algn="ctr" rtl="0" fontAlgn="base">
              <a:spcBef>
                <a:spcPct val="0"/>
              </a:spcBef>
              <a:spcAft>
                <a:spcPct val="0"/>
              </a:spcAft>
              <a:defRPr sz="4400" b="1">
                <a:solidFill>
                  <a:srgbClr val="0000FF"/>
                </a:solidFill>
                <a:effectLst>
                  <a:outerShdw blurRad="38100" dist="38100" dir="2700000" algn="tl">
                    <a:srgbClr val="C0C0C0"/>
                  </a:outerShdw>
                </a:effectLst>
                <a:latin typeface="Arial" charset="0"/>
              </a:defRPr>
            </a:lvl7pPr>
            <a:lvl8pPr marL="1371600" algn="ctr" rtl="0" fontAlgn="base">
              <a:spcBef>
                <a:spcPct val="0"/>
              </a:spcBef>
              <a:spcAft>
                <a:spcPct val="0"/>
              </a:spcAft>
              <a:defRPr sz="4400" b="1">
                <a:solidFill>
                  <a:srgbClr val="0000FF"/>
                </a:solidFill>
                <a:effectLst>
                  <a:outerShdw blurRad="38100" dist="38100" dir="2700000" algn="tl">
                    <a:srgbClr val="C0C0C0"/>
                  </a:outerShdw>
                </a:effectLst>
                <a:latin typeface="Arial" charset="0"/>
              </a:defRPr>
            </a:lvl8pPr>
            <a:lvl9pPr marL="1828800" algn="ctr" rtl="0" fontAlgn="base">
              <a:spcBef>
                <a:spcPct val="0"/>
              </a:spcBef>
              <a:spcAft>
                <a:spcPct val="0"/>
              </a:spcAft>
              <a:defRPr sz="4400" b="1">
                <a:solidFill>
                  <a:srgbClr val="0000FF"/>
                </a:solidFill>
                <a:effectLst>
                  <a:outerShdw blurRad="38100" dist="38100" dir="2700000" algn="tl">
                    <a:srgbClr val="C0C0C0"/>
                  </a:outerShdw>
                </a:effectLst>
                <a:latin typeface="Arial" charset="0"/>
              </a:defRPr>
            </a:lvl9pPr>
          </a:lstStyle>
          <a:p>
            <a:pPr>
              <a:defRPr/>
            </a:pPr>
            <a:r>
              <a:rPr lang="en-CA" sz="4000" kern="0" dirty="0" smtClean="0">
                <a:latin typeface="Arial"/>
              </a:rPr>
              <a:t>HRBA-RBM </a:t>
            </a:r>
          </a:p>
          <a:p>
            <a:pPr>
              <a:defRPr/>
            </a:pPr>
            <a:r>
              <a:rPr lang="en-CA" sz="4000" kern="0" dirty="0" smtClean="0">
                <a:latin typeface="Arial"/>
              </a:rPr>
              <a:t>in the UNDAF Process</a:t>
            </a:r>
            <a:endParaRPr lang="en-CA" sz="4000" kern="0" dirty="0">
              <a:latin typeface="Arial"/>
            </a:endParaRPr>
          </a:p>
        </p:txBody>
      </p:sp>
      <p:sp>
        <p:nvSpPr>
          <p:cNvPr id="9" name="Rectangle 5"/>
          <p:cNvSpPr>
            <a:spLocks noChangeArrowheads="1"/>
          </p:cNvSpPr>
          <p:nvPr/>
        </p:nvSpPr>
        <p:spPr bwMode="auto">
          <a:xfrm>
            <a:off x="5796136" y="1169457"/>
            <a:ext cx="2665413" cy="1077218"/>
          </a:xfrm>
          <a:prstGeom prst="rect">
            <a:avLst/>
          </a:prstGeom>
          <a:solidFill>
            <a:srgbClr val="FFFF00"/>
          </a:solidFill>
          <a:ln>
            <a:noFill/>
          </a:ln>
          <a:extLst/>
        </p:spPr>
        <p:txBody>
          <a:bodyPr>
            <a:spAutoFit/>
          </a:bodyPr>
          <a:lstStyle/>
          <a:p>
            <a:pPr algn="ctr" fontAlgn="auto">
              <a:spcBef>
                <a:spcPts val="0"/>
              </a:spcBef>
              <a:spcAft>
                <a:spcPts val="600"/>
              </a:spcAft>
              <a:buClr>
                <a:srgbClr val="006699"/>
              </a:buClr>
              <a:buFont typeface="Wingdings" pitchFamily="2" charset="2"/>
              <a:buNone/>
              <a:defRPr/>
            </a:pPr>
            <a:r>
              <a:rPr lang="en-CA" sz="1600" b="1" dirty="0" smtClean="0"/>
              <a:t>RBM connects </a:t>
            </a:r>
            <a:r>
              <a:rPr lang="en-CA" sz="1600" b="1" dirty="0"/>
              <a:t>analysis </a:t>
            </a:r>
            <a:r>
              <a:rPr lang="en-CA" sz="1600" b="1" dirty="0" smtClean="0"/>
              <a:t>of country challenges to </a:t>
            </a:r>
            <a:r>
              <a:rPr lang="en-CA" sz="1600" b="1" dirty="0"/>
              <a:t>evidence about </a:t>
            </a:r>
            <a:r>
              <a:rPr lang="en-CA" sz="1600" b="1" dirty="0" smtClean="0"/>
              <a:t>progress and lessons-learned</a:t>
            </a:r>
            <a:endParaRPr lang="en-CA" sz="1600" b="1" kern="0" dirty="0">
              <a:solidFill>
                <a:srgbClr val="000000"/>
              </a:solidFill>
              <a:cs typeface="+mn-cs"/>
            </a:endParaRPr>
          </a:p>
        </p:txBody>
      </p:sp>
      <p:sp>
        <p:nvSpPr>
          <p:cNvPr id="11" name="Rectangle 5"/>
          <p:cNvSpPr>
            <a:spLocks noChangeArrowheads="1"/>
          </p:cNvSpPr>
          <p:nvPr/>
        </p:nvSpPr>
        <p:spPr bwMode="auto">
          <a:xfrm>
            <a:off x="6516216" y="4653136"/>
            <a:ext cx="2665413" cy="2062103"/>
          </a:xfrm>
          <a:prstGeom prst="rect">
            <a:avLst/>
          </a:prstGeom>
          <a:solidFill>
            <a:srgbClr val="FFFF00"/>
          </a:solidFill>
          <a:ln>
            <a:noFill/>
          </a:ln>
          <a:extLst/>
        </p:spPr>
        <p:txBody>
          <a:bodyPr>
            <a:spAutoFit/>
          </a:bodyPr>
          <a:lstStyle/>
          <a:p>
            <a:pPr algn="ctr" fontAlgn="auto">
              <a:spcBef>
                <a:spcPts val="0"/>
              </a:spcBef>
              <a:spcAft>
                <a:spcPts val="600"/>
              </a:spcAft>
              <a:buClr>
                <a:srgbClr val="006699"/>
              </a:buClr>
              <a:buFont typeface="Wingdings" pitchFamily="2" charset="2"/>
              <a:buNone/>
              <a:defRPr/>
            </a:pPr>
            <a:r>
              <a:rPr lang="en-CA" sz="1600" b="1" dirty="0" smtClean="0"/>
              <a:t>RBM engages partners to formulate </a:t>
            </a:r>
            <a:r>
              <a:rPr lang="en-CA" sz="1600" b="1" dirty="0"/>
              <a:t>SMART results, and </a:t>
            </a:r>
            <a:r>
              <a:rPr lang="en-CA" sz="1600" b="1" dirty="0" smtClean="0"/>
              <a:t>develop mechanisms </a:t>
            </a:r>
            <a:r>
              <a:rPr lang="en-CA" sz="1600" b="1" dirty="0"/>
              <a:t>and processes to ensure regular monitoring and reporting on UNDAF performance. </a:t>
            </a:r>
            <a:endParaRPr lang="en-CA" sz="1600" b="1" kern="0" dirty="0">
              <a:solidFill>
                <a:srgbClr val="000000"/>
              </a:solidFill>
              <a:cs typeface="+mn-cs"/>
            </a:endParaRPr>
          </a:p>
        </p:txBody>
      </p:sp>
      <p:sp>
        <p:nvSpPr>
          <p:cNvPr id="13" name="Rectangle 5"/>
          <p:cNvSpPr>
            <a:spLocks noChangeArrowheads="1"/>
          </p:cNvSpPr>
          <p:nvPr/>
        </p:nvSpPr>
        <p:spPr bwMode="auto">
          <a:xfrm>
            <a:off x="35496" y="2924944"/>
            <a:ext cx="2448272" cy="2308324"/>
          </a:xfrm>
          <a:prstGeom prst="rect">
            <a:avLst/>
          </a:prstGeom>
          <a:solidFill>
            <a:srgbClr val="FFFF00"/>
          </a:solidFill>
          <a:ln>
            <a:noFill/>
          </a:ln>
          <a:extLst/>
        </p:spPr>
        <p:txBody>
          <a:bodyPr wrap="square">
            <a:spAutoFit/>
          </a:bodyPr>
          <a:lstStyle/>
          <a:p>
            <a:r>
              <a:rPr lang="en-CA" sz="1600" b="1" dirty="0" smtClean="0"/>
              <a:t>RBM demands… </a:t>
            </a:r>
          </a:p>
          <a:p>
            <a:r>
              <a:rPr lang="en-CA" sz="1600" b="1" dirty="0" smtClean="0"/>
              <a:t>- Working mechanisms for UNDAF monitoring and reporting </a:t>
            </a:r>
          </a:p>
          <a:p>
            <a:r>
              <a:rPr lang="en-CA" sz="1600" b="1" dirty="0" smtClean="0"/>
              <a:t>- Use of </a:t>
            </a:r>
            <a:r>
              <a:rPr lang="en-CA" sz="1600" b="1" dirty="0"/>
              <a:t>UNDAF </a:t>
            </a:r>
            <a:r>
              <a:rPr lang="en-CA" sz="1600" b="1" dirty="0" smtClean="0"/>
              <a:t>performance information by </a:t>
            </a:r>
            <a:r>
              <a:rPr lang="en-CA" sz="1600" b="1" dirty="0"/>
              <a:t>the UNCT and </a:t>
            </a:r>
            <a:r>
              <a:rPr lang="en-CA" sz="1600" b="1" dirty="0" smtClean="0"/>
              <a:t>partners </a:t>
            </a:r>
            <a:r>
              <a:rPr lang="en-CA" sz="1600" b="1" dirty="0"/>
              <a:t>for </a:t>
            </a:r>
            <a:r>
              <a:rPr lang="en-CA" sz="1600" b="1" dirty="0" smtClean="0"/>
              <a:t>decision-making</a:t>
            </a:r>
          </a:p>
        </p:txBody>
      </p:sp>
      <p:sp>
        <p:nvSpPr>
          <p:cNvPr id="15" name="Rectangle 3"/>
          <p:cNvSpPr>
            <a:spLocks noChangeArrowheads="1"/>
          </p:cNvSpPr>
          <p:nvPr/>
        </p:nvSpPr>
        <p:spPr bwMode="auto">
          <a:xfrm rot="20618523">
            <a:off x="5760006" y="1415678"/>
            <a:ext cx="2663825" cy="584775"/>
          </a:xfrm>
          <a:prstGeom prst="rect">
            <a:avLst/>
          </a:prstGeom>
          <a:solidFill>
            <a:schemeClr val="bg1"/>
          </a:solidFill>
          <a:ln>
            <a:noFill/>
          </a:ln>
          <a:extLst/>
        </p:spPr>
        <p:txBody>
          <a:bodyPr>
            <a:spAutoFit/>
          </a:bodyPr>
          <a:lstStyle/>
          <a:p>
            <a:pPr algn="ctr" fontAlgn="auto">
              <a:spcBef>
                <a:spcPts val="0"/>
              </a:spcBef>
              <a:spcAft>
                <a:spcPts val="600"/>
              </a:spcAft>
              <a:buClr>
                <a:srgbClr val="006699"/>
              </a:buClr>
              <a:buFont typeface="Wingdings" pitchFamily="2" charset="2"/>
              <a:buNone/>
              <a:defRPr/>
            </a:pPr>
            <a:r>
              <a:rPr lang="en-CA" sz="1600" b="1" kern="0" dirty="0">
                <a:solidFill>
                  <a:srgbClr val="000000"/>
                </a:solidFill>
                <a:cs typeface="+mn-cs"/>
              </a:rPr>
              <a:t>HRBA offers the right questions to ask</a:t>
            </a:r>
          </a:p>
        </p:txBody>
      </p:sp>
      <p:sp>
        <p:nvSpPr>
          <p:cNvPr id="16" name="Rectangle 5"/>
          <p:cNvSpPr>
            <a:spLocks noChangeArrowheads="1"/>
          </p:cNvSpPr>
          <p:nvPr/>
        </p:nvSpPr>
        <p:spPr bwMode="auto">
          <a:xfrm rot="20544926">
            <a:off x="-73075" y="3368660"/>
            <a:ext cx="2665413" cy="1323439"/>
          </a:xfrm>
          <a:prstGeom prst="rect">
            <a:avLst/>
          </a:prstGeom>
          <a:solidFill>
            <a:schemeClr val="bg1"/>
          </a:solidFill>
          <a:ln>
            <a:noFill/>
          </a:ln>
          <a:extLst/>
        </p:spPr>
        <p:txBody>
          <a:bodyPr>
            <a:spAutoFit/>
          </a:bodyPr>
          <a:lstStyle/>
          <a:p>
            <a:pPr algn="ctr" fontAlgn="auto">
              <a:spcBef>
                <a:spcPts val="0"/>
              </a:spcBef>
              <a:spcAft>
                <a:spcPts val="600"/>
              </a:spcAft>
              <a:buClr>
                <a:srgbClr val="006699"/>
              </a:buClr>
              <a:buFont typeface="Wingdings" pitchFamily="2" charset="2"/>
              <a:buNone/>
              <a:defRPr/>
            </a:pPr>
            <a:r>
              <a:rPr lang="en-CA" sz="1600" b="1" kern="0" dirty="0">
                <a:solidFill>
                  <a:srgbClr val="000000"/>
                </a:solidFill>
                <a:cs typeface="+mn-cs"/>
              </a:rPr>
              <a:t>HRBA guides the process to measure, monitor, and report on progress with </a:t>
            </a:r>
            <a:r>
              <a:rPr lang="en-CA" sz="1600" b="1" u="sng" kern="0" dirty="0">
                <a:solidFill>
                  <a:srgbClr val="000000"/>
                </a:solidFill>
                <a:cs typeface="+mn-cs"/>
              </a:rPr>
              <a:t>all</a:t>
            </a:r>
            <a:r>
              <a:rPr lang="en-CA" sz="1600" b="1" kern="0" dirty="0">
                <a:solidFill>
                  <a:srgbClr val="000000"/>
                </a:solidFill>
                <a:cs typeface="+mn-cs"/>
              </a:rPr>
              <a:t> stakeholders</a:t>
            </a:r>
          </a:p>
        </p:txBody>
      </p:sp>
      <p:sp>
        <p:nvSpPr>
          <p:cNvPr id="17" name="Rectangle 6"/>
          <p:cNvSpPr>
            <a:spLocks noChangeArrowheads="1"/>
          </p:cNvSpPr>
          <p:nvPr/>
        </p:nvSpPr>
        <p:spPr bwMode="auto">
          <a:xfrm rot="20423611">
            <a:off x="6506361" y="5341684"/>
            <a:ext cx="2665412" cy="830997"/>
          </a:xfrm>
          <a:prstGeom prst="rect">
            <a:avLst/>
          </a:prstGeom>
          <a:solidFill>
            <a:schemeClr val="bg1"/>
          </a:solidFill>
          <a:ln>
            <a:noFill/>
          </a:ln>
          <a:extLst/>
        </p:spPr>
        <p:txBody>
          <a:bodyPr>
            <a:spAutoFit/>
          </a:bodyPr>
          <a:lstStyle/>
          <a:p>
            <a:pPr algn="ctr" fontAlgn="auto">
              <a:spcBef>
                <a:spcPts val="0"/>
              </a:spcBef>
              <a:spcAft>
                <a:spcPts val="600"/>
              </a:spcAft>
              <a:buClr>
                <a:srgbClr val="006699"/>
              </a:buClr>
              <a:buFont typeface="Wingdings" pitchFamily="2" charset="2"/>
              <a:buNone/>
              <a:defRPr/>
            </a:pPr>
            <a:r>
              <a:rPr lang="en-CA" sz="1600" b="1" kern="0" dirty="0">
                <a:solidFill>
                  <a:srgbClr val="000000"/>
                </a:solidFill>
                <a:cs typeface="+mn-cs"/>
              </a:rPr>
              <a:t>HRBA shows the kinds of results we should be aiming for</a:t>
            </a:r>
          </a:p>
        </p:txBody>
      </p:sp>
    </p:spTree>
    <p:extLst>
      <p:ext uri="{BB962C8B-B14F-4D97-AF65-F5344CB8AC3E}">
        <p14:creationId xmlns:p14="http://schemas.microsoft.com/office/powerpoint/2010/main" val="172837100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P spid="15" grpId="0" animBg="1"/>
      <p:bldP spid="16" grpId="0" animBg="1"/>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p:txBody>
          <a:bodyPr/>
          <a:lstStyle/>
          <a:p>
            <a:pPr eaLnBrk="1" hangingPunct="1"/>
            <a:r>
              <a:rPr lang="en-US" smtClean="0"/>
              <a:t>What is a Result ?</a:t>
            </a:r>
          </a:p>
        </p:txBody>
      </p:sp>
      <p:sp>
        <p:nvSpPr>
          <p:cNvPr id="2397188" name="Rectangle 4"/>
          <p:cNvSpPr>
            <a:spLocks noChangeArrowheads="1"/>
          </p:cNvSpPr>
          <p:nvPr/>
        </p:nvSpPr>
        <p:spPr bwMode="auto">
          <a:xfrm>
            <a:off x="611188" y="1773238"/>
            <a:ext cx="7993062" cy="4632325"/>
          </a:xfrm>
          <a:prstGeom prst="rect">
            <a:avLst/>
          </a:prstGeom>
          <a:noFill/>
          <a:ln w="9525">
            <a:noFill/>
            <a:miter lim="800000"/>
            <a:headEnd/>
            <a:tailEnd/>
          </a:ln>
        </p:spPr>
        <p:txBody>
          <a:bodyPr/>
          <a:lstStyle/>
          <a:p>
            <a:pPr>
              <a:spcBef>
                <a:spcPct val="20000"/>
              </a:spcBef>
            </a:pPr>
            <a:endParaRPr lang="en-GB" sz="3600" b="1"/>
          </a:p>
          <a:p>
            <a:pPr algn="ctr">
              <a:spcBef>
                <a:spcPct val="20000"/>
              </a:spcBef>
            </a:pPr>
            <a:r>
              <a:rPr lang="en-GB" sz="3600" b="1" i="1"/>
              <a:t>A describable or measurable change resulting from a cause and effect relationship</a:t>
            </a:r>
          </a:p>
          <a:p>
            <a:pPr>
              <a:spcBef>
                <a:spcPct val="20000"/>
              </a:spcBef>
            </a:pPr>
            <a:endParaRPr lang="en-GB" sz="3600" b="1"/>
          </a:p>
          <a:p>
            <a:pPr>
              <a:spcBef>
                <a:spcPct val="20000"/>
              </a:spcBef>
            </a:pPr>
            <a:r>
              <a:rPr lang="en-GB" sz="3600" b="1"/>
              <a:t>				</a:t>
            </a:r>
            <a:r>
              <a:rPr lang="en-GB" b="1"/>
              <a:t>- UNDG agreed RBM terminology</a:t>
            </a:r>
          </a:p>
          <a:p>
            <a:pPr>
              <a:spcBef>
                <a:spcPct val="20000"/>
              </a:spcBef>
            </a:pPr>
            <a:endParaRPr lang="en-GB" b="1"/>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971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718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2"/>
          <p:cNvSpPr txBox="1">
            <a:spLocks noChangeArrowheads="1"/>
          </p:cNvSpPr>
          <p:nvPr/>
        </p:nvSpPr>
        <p:spPr bwMode="auto">
          <a:xfrm>
            <a:off x="323850" y="3159125"/>
            <a:ext cx="8496300" cy="3770313"/>
          </a:xfrm>
          <a:prstGeom prst="rect">
            <a:avLst/>
          </a:prstGeom>
          <a:noFill/>
          <a:ln w="12700" cap="sq">
            <a:noFill/>
            <a:miter lim="800000"/>
            <a:headEnd/>
            <a:tailEnd/>
          </a:ln>
        </p:spPr>
        <p:txBody>
          <a:bodyPr anchor="ctr">
            <a:spAutoFit/>
          </a:bodyPr>
          <a:lstStyle/>
          <a:p>
            <a:pPr algn="ctr" eaLnBrk="0" hangingPunct="0"/>
            <a:r>
              <a:rPr kumimoji="1" lang="en-GB" sz="2800" b="1" i="1"/>
              <a:t>Performance</a:t>
            </a:r>
            <a:r>
              <a:rPr kumimoji="1" lang="en-GB" sz="2800"/>
              <a:t> </a:t>
            </a:r>
            <a:r>
              <a:rPr kumimoji="1" lang="en-GB" sz="2800" b="1" i="1"/>
              <a:t>monitoring</a:t>
            </a:r>
            <a:r>
              <a:rPr kumimoji="1" lang="en-GB" sz="2800"/>
              <a:t> is a critical element</a:t>
            </a:r>
          </a:p>
          <a:p>
            <a:pPr algn="ctr" eaLnBrk="0" hangingPunct="0">
              <a:buFontTx/>
              <a:buChar char="•"/>
            </a:pPr>
            <a:r>
              <a:rPr kumimoji="1" lang="en-GB" sz="2800"/>
              <a:t> How well are results being achieved</a:t>
            </a:r>
          </a:p>
          <a:p>
            <a:pPr algn="ctr" eaLnBrk="0" hangingPunct="0">
              <a:buFontTx/>
              <a:buChar char="•"/>
            </a:pPr>
            <a:r>
              <a:rPr kumimoji="1" lang="en-GB" sz="2800"/>
              <a:t>  What measures are needed to improve the process</a:t>
            </a:r>
          </a:p>
          <a:p>
            <a:pPr eaLnBrk="0" hangingPunct="0">
              <a:buFont typeface="Wingdings" pitchFamily="2" charset="2"/>
              <a:buNone/>
            </a:pPr>
            <a:endParaRPr lang="en-GB" sz="2400" b="1" i="1"/>
          </a:p>
          <a:p>
            <a:pPr eaLnBrk="0" hangingPunct="0">
              <a:spcAft>
                <a:spcPts val="600"/>
              </a:spcAft>
              <a:buFont typeface="Wingdings" pitchFamily="2" charset="2"/>
              <a:buNone/>
            </a:pPr>
            <a:r>
              <a:rPr lang="en-GB" sz="2000" b="1" i="1"/>
              <a:t>In plain language… </a:t>
            </a:r>
          </a:p>
          <a:p>
            <a:pPr algn="ctr" eaLnBrk="0" hangingPunct="0">
              <a:spcAft>
                <a:spcPts val="600"/>
              </a:spcAft>
              <a:buFont typeface="Wingdings" pitchFamily="2" charset="2"/>
              <a:buNone/>
            </a:pPr>
            <a:r>
              <a:rPr lang="en-GB" sz="2000" b="1"/>
              <a:t>RBM helps us to connect what </a:t>
            </a:r>
            <a:r>
              <a:rPr lang="en-GB" sz="2000" b="1" u="sng"/>
              <a:t>we do</a:t>
            </a:r>
            <a:r>
              <a:rPr lang="en-GB" sz="2000" b="1"/>
              <a:t> to what </a:t>
            </a:r>
            <a:r>
              <a:rPr lang="en-GB" sz="2000" b="1" u="sng"/>
              <a:t>we want to achieve</a:t>
            </a:r>
          </a:p>
          <a:p>
            <a:pPr algn="ctr" eaLnBrk="0" hangingPunct="0">
              <a:spcAft>
                <a:spcPts val="600"/>
              </a:spcAft>
              <a:buFont typeface="Wingdings" pitchFamily="2" charset="2"/>
              <a:buNone/>
            </a:pPr>
            <a:r>
              <a:rPr lang="en-GB" sz="2000" b="1"/>
              <a:t>RBM also tells us </a:t>
            </a:r>
            <a:r>
              <a:rPr lang="en-GB" sz="2000" b="1" u="sng"/>
              <a:t>how we’ll know</a:t>
            </a:r>
            <a:r>
              <a:rPr lang="en-GB" sz="2000" b="1"/>
              <a:t> if we’ve achieved it</a:t>
            </a:r>
            <a:endParaRPr lang="en-US" sz="2000" b="1"/>
          </a:p>
          <a:p>
            <a:pPr algn="ctr" eaLnBrk="0" hangingPunct="0">
              <a:buFontTx/>
              <a:buChar char="•"/>
            </a:pPr>
            <a:endParaRPr kumimoji="1" lang="en-GB" sz="2800">
              <a:solidFill>
                <a:schemeClr val="accent2"/>
              </a:solidFill>
            </a:endParaRPr>
          </a:p>
        </p:txBody>
      </p:sp>
      <p:sp>
        <p:nvSpPr>
          <p:cNvPr id="2419715" name="Rectangle 3"/>
          <p:cNvSpPr>
            <a:spLocks noChangeArrowheads="1"/>
          </p:cNvSpPr>
          <p:nvPr/>
        </p:nvSpPr>
        <p:spPr bwMode="auto">
          <a:xfrm>
            <a:off x="1524000" y="549275"/>
            <a:ext cx="6705600" cy="838200"/>
          </a:xfrm>
          <a:prstGeom prst="rect">
            <a:avLst/>
          </a:prstGeom>
          <a:noFill/>
          <a:ln>
            <a:noFill/>
          </a:ln>
          <a:effectLst/>
          <a:extLst/>
        </p:spPr>
        <p:txBody>
          <a:bodyPr lIns="92075" tIns="46038" rIns="92075" bIns="46038" anchor="ctr"/>
          <a:lstStyle/>
          <a:p>
            <a:pPr algn="ctr">
              <a:defRPr/>
            </a:pPr>
            <a:r>
              <a:rPr lang="en-US" sz="4000" b="1" dirty="0">
                <a:effectLst>
                  <a:outerShdw blurRad="38100" dist="38100" dir="2700000" algn="tl">
                    <a:srgbClr val="C0C0C0"/>
                  </a:outerShdw>
                </a:effectLst>
                <a:latin typeface="Arial" pitchFamily="34" charset="0"/>
                <a:cs typeface="+mn-cs"/>
              </a:rPr>
              <a:t>What is results based management?</a:t>
            </a:r>
          </a:p>
        </p:txBody>
      </p:sp>
      <p:sp>
        <p:nvSpPr>
          <p:cNvPr id="20483" name="Text Box 4"/>
          <p:cNvSpPr txBox="1">
            <a:spLocks noChangeArrowheads="1"/>
          </p:cNvSpPr>
          <p:nvPr/>
        </p:nvSpPr>
        <p:spPr bwMode="auto">
          <a:xfrm>
            <a:off x="179388" y="1758950"/>
            <a:ext cx="8804275" cy="2246313"/>
          </a:xfrm>
          <a:prstGeom prst="rect">
            <a:avLst/>
          </a:prstGeom>
          <a:noFill/>
          <a:ln w="12700" cap="sq">
            <a:noFill/>
            <a:miter lim="800000"/>
            <a:headEnd/>
            <a:tailEnd/>
          </a:ln>
        </p:spPr>
        <p:txBody>
          <a:bodyPr anchor="ctr"/>
          <a:lstStyle/>
          <a:p>
            <a:pPr algn="ctr" eaLnBrk="0" hangingPunct="0"/>
            <a:r>
              <a:rPr kumimoji="1" lang="en-GB" sz="2800" b="1"/>
              <a:t>A management strategy aimed at ensuring</a:t>
            </a:r>
          </a:p>
          <a:p>
            <a:pPr algn="ctr" eaLnBrk="0" hangingPunct="0"/>
            <a:r>
              <a:rPr kumimoji="1" lang="en-GB" sz="2800" b="1"/>
              <a:t>that activities achieve desired results</a:t>
            </a:r>
          </a:p>
          <a:p>
            <a:pPr algn="ctr" eaLnBrk="0" hangingPunct="0">
              <a:buFont typeface="Wingdings" pitchFamily="2" charset="2"/>
              <a:buNone/>
            </a:pPr>
            <a:endParaRPr lang="en-GB" sz="2800" b="1"/>
          </a:p>
          <a:p>
            <a:pPr algn="ctr" eaLnBrk="0" hangingPunct="0"/>
            <a:r>
              <a:rPr kumimoji="1" lang="en-GB" sz="2800" b="1"/>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7" name="Rectangle 2"/>
          <p:cNvSpPr>
            <a:spLocks noGrp="1" noChangeArrowheads="1"/>
          </p:cNvSpPr>
          <p:nvPr>
            <p:ph type="title" idx="4294967295"/>
          </p:nvPr>
        </p:nvSpPr>
        <p:spPr/>
        <p:txBody>
          <a:bodyPr/>
          <a:lstStyle/>
          <a:p>
            <a:pPr eaLnBrk="1" hangingPunct="1"/>
            <a:r>
              <a:rPr lang="en-GB" b="1" smtClean="0"/>
              <a:t>Elements of RBM (1)</a:t>
            </a:r>
          </a:p>
        </p:txBody>
      </p:sp>
      <p:sp>
        <p:nvSpPr>
          <p:cNvPr id="24578" name="Rectangle 3"/>
          <p:cNvSpPr>
            <a:spLocks noGrp="1" noChangeArrowheads="1"/>
          </p:cNvSpPr>
          <p:nvPr>
            <p:ph idx="4294967295"/>
          </p:nvPr>
        </p:nvSpPr>
        <p:spPr>
          <a:xfrm>
            <a:off x="611188" y="1981200"/>
            <a:ext cx="7921625" cy="4114800"/>
          </a:xfrm>
        </p:spPr>
        <p:txBody>
          <a:bodyPr/>
          <a:lstStyle/>
          <a:p>
            <a:pPr eaLnBrk="1" hangingPunct="1"/>
            <a:r>
              <a:rPr lang="en-GB" sz="2800" smtClean="0"/>
              <a:t>Problem analysis to understand causes</a:t>
            </a:r>
          </a:p>
          <a:p>
            <a:pPr eaLnBrk="1" hangingPunct="1"/>
            <a:endParaRPr lang="en-GB" sz="2800" smtClean="0"/>
          </a:p>
          <a:p>
            <a:pPr eaLnBrk="1" hangingPunct="1">
              <a:buFont typeface="Arial" charset="0"/>
              <a:buNone/>
            </a:pPr>
            <a:r>
              <a:rPr lang="en-US" sz="2800" b="1" i="1" smtClean="0">
                <a:sym typeface="Wingdings" pitchFamily="2" charset="2"/>
              </a:rPr>
              <a:t> </a:t>
            </a:r>
            <a:r>
              <a:rPr lang="en-US" sz="2800" b="1" i="1" smtClean="0"/>
              <a:t>Linkage</a:t>
            </a:r>
          </a:p>
          <a:p>
            <a:pPr eaLnBrk="1" hangingPunct="1">
              <a:buFont typeface="Arial" charset="0"/>
              <a:buNone/>
            </a:pPr>
            <a:r>
              <a:rPr lang="en-US" sz="2800" smtClean="0"/>
              <a:t>RBM </a:t>
            </a:r>
            <a:r>
              <a:rPr lang="en-US" sz="2800" u="sng" smtClean="0"/>
              <a:t>does not </a:t>
            </a:r>
            <a:r>
              <a:rPr lang="en-US" sz="2800" smtClean="0"/>
              <a:t>tell us the </a:t>
            </a:r>
            <a:r>
              <a:rPr lang="en-US" sz="2800" b="1" smtClean="0"/>
              <a:t>right questions </a:t>
            </a:r>
            <a:r>
              <a:rPr lang="en-US" sz="2800" smtClean="0"/>
              <a:t>to ask </a:t>
            </a:r>
          </a:p>
          <a:p>
            <a:pPr eaLnBrk="1" hangingPunct="1"/>
            <a:endParaRPr lang="en-US" sz="2800" smtClean="0"/>
          </a:p>
          <a:p>
            <a:pPr eaLnBrk="1" hangingPunct="1">
              <a:buFont typeface="Arial" charset="0"/>
              <a:buNone/>
            </a:pPr>
            <a:r>
              <a:rPr lang="en-US" sz="2800" smtClean="0"/>
              <a:t>A HRBA does…</a:t>
            </a:r>
          </a:p>
          <a:p>
            <a:pPr eaLnBrk="1" hangingPunct="1"/>
            <a:endParaRPr lang="en-GB" sz="280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5" name="Rectangle 2"/>
          <p:cNvSpPr>
            <a:spLocks noGrp="1" noChangeArrowheads="1"/>
          </p:cNvSpPr>
          <p:nvPr>
            <p:ph type="title" idx="4294967295"/>
          </p:nvPr>
        </p:nvSpPr>
        <p:spPr>
          <a:xfrm>
            <a:off x="1085850" y="0"/>
            <a:ext cx="7878763" cy="1371600"/>
          </a:xfrm>
        </p:spPr>
        <p:txBody>
          <a:bodyPr/>
          <a:lstStyle/>
          <a:p>
            <a:pPr eaLnBrk="1" hangingPunct="1"/>
            <a:r>
              <a:rPr lang="en-GB" sz="4000" b="1" smtClean="0"/>
              <a:t>HRBA and Problem </a:t>
            </a:r>
            <a:br>
              <a:rPr lang="en-GB" sz="4000" b="1" smtClean="0"/>
            </a:br>
            <a:r>
              <a:rPr lang="en-GB" sz="4000" b="1" smtClean="0"/>
              <a:t>Assessment &amp; Analysis</a:t>
            </a:r>
          </a:p>
        </p:txBody>
      </p:sp>
      <p:sp>
        <p:nvSpPr>
          <p:cNvPr id="26626" name="Rectangle 3"/>
          <p:cNvSpPr>
            <a:spLocks noGrp="1" noChangeArrowheads="1"/>
          </p:cNvSpPr>
          <p:nvPr>
            <p:ph type="body" idx="4294967295"/>
          </p:nvPr>
        </p:nvSpPr>
        <p:spPr>
          <a:xfrm>
            <a:off x="900113" y="1504950"/>
            <a:ext cx="7634287" cy="5019675"/>
          </a:xfrm>
        </p:spPr>
        <p:txBody>
          <a:bodyPr/>
          <a:lstStyle/>
          <a:p>
            <a:pPr marL="290513" indent="-290513" eaLnBrk="1" hangingPunct="1">
              <a:spcBef>
                <a:spcPts val="1200"/>
              </a:spcBef>
              <a:buFont typeface="Wingdings" pitchFamily="2" charset="2"/>
              <a:buNone/>
            </a:pPr>
            <a:r>
              <a:rPr lang="en-GB" sz="2800" dirty="0" smtClean="0"/>
              <a:t>A HRBA helps the UN and partners to answer 4 critical questions:</a:t>
            </a:r>
          </a:p>
          <a:p>
            <a:pPr marL="290513" indent="-290513" eaLnBrk="1" hangingPunct="1">
              <a:spcBef>
                <a:spcPts val="1200"/>
              </a:spcBef>
              <a:buFont typeface="Wingdings" pitchFamily="2" charset="2"/>
              <a:buChar char="à"/>
            </a:pPr>
            <a:r>
              <a:rPr lang="en-GB" sz="2800" u="sng" dirty="0" smtClean="0">
                <a:solidFill>
                  <a:srgbClr val="FF0000"/>
                </a:solidFill>
              </a:rPr>
              <a:t>Who</a:t>
            </a:r>
            <a:r>
              <a:rPr lang="en-GB" sz="2800" dirty="0" smtClean="0"/>
              <a:t> has been left behind</a:t>
            </a:r>
          </a:p>
          <a:p>
            <a:pPr marL="290513" indent="-290513" eaLnBrk="1" hangingPunct="1">
              <a:spcBef>
                <a:spcPts val="1200"/>
              </a:spcBef>
              <a:buFont typeface="Wingdings" pitchFamily="2" charset="2"/>
              <a:buChar char="à"/>
            </a:pPr>
            <a:r>
              <a:rPr lang="en-GB" sz="2800" u="sng" dirty="0" smtClean="0">
                <a:solidFill>
                  <a:srgbClr val="FF3300"/>
                </a:solidFill>
              </a:rPr>
              <a:t>Why?</a:t>
            </a:r>
            <a:r>
              <a:rPr lang="en-GB" sz="2800" dirty="0" smtClean="0">
                <a:solidFill>
                  <a:srgbClr val="FF3300"/>
                </a:solidFill>
              </a:rPr>
              <a:t> </a:t>
            </a:r>
            <a:r>
              <a:rPr lang="en-GB" sz="2800" dirty="0" smtClean="0"/>
              <a:t>Which rights are at stake?</a:t>
            </a:r>
          </a:p>
          <a:p>
            <a:pPr marL="290513" indent="-290513" eaLnBrk="1" hangingPunct="1">
              <a:spcBef>
                <a:spcPts val="1200"/>
              </a:spcBef>
              <a:buFont typeface="Wingdings" pitchFamily="2" charset="2"/>
              <a:buNone/>
            </a:pPr>
            <a:r>
              <a:rPr lang="en-GB" sz="2800" dirty="0" smtClean="0">
                <a:sym typeface="Wingdings" pitchFamily="2" charset="2"/>
              </a:rPr>
              <a:t> </a:t>
            </a:r>
            <a:r>
              <a:rPr lang="en-GB" sz="2800" u="sng" dirty="0" smtClean="0">
                <a:solidFill>
                  <a:srgbClr val="0000FF"/>
                </a:solidFill>
              </a:rPr>
              <a:t>Who</a:t>
            </a:r>
            <a:r>
              <a:rPr lang="en-GB" sz="2800" dirty="0" smtClean="0"/>
              <a:t> has to do something about it?</a:t>
            </a:r>
          </a:p>
          <a:p>
            <a:pPr marL="290513" indent="-290513" eaLnBrk="1" hangingPunct="1">
              <a:spcBef>
                <a:spcPts val="1200"/>
              </a:spcBef>
              <a:buFont typeface="Wingdings" pitchFamily="2" charset="2"/>
              <a:buNone/>
            </a:pPr>
            <a:r>
              <a:rPr lang="en-GB" sz="2800" dirty="0" smtClean="0">
                <a:sym typeface="Wingdings" pitchFamily="2" charset="2"/>
              </a:rPr>
              <a:t> </a:t>
            </a:r>
            <a:r>
              <a:rPr lang="en-GB" sz="2800" dirty="0" smtClean="0"/>
              <a:t>What do </a:t>
            </a:r>
            <a:r>
              <a:rPr lang="en-GB" sz="2800" u="sng" dirty="0" smtClean="0">
                <a:solidFill>
                  <a:srgbClr val="0000FF"/>
                </a:solidFill>
              </a:rPr>
              <a:t>they</a:t>
            </a:r>
            <a:r>
              <a:rPr lang="en-GB" sz="2800" dirty="0" smtClean="0"/>
              <a:t> need, to take action?</a:t>
            </a:r>
          </a:p>
          <a:p>
            <a:pPr marL="290513" indent="-290513" eaLnBrk="1" hangingPunct="1">
              <a:spcBef>
                <a:spcPts val="1200"/>
              </a:spcBef>
              <a:buFontTx/>
              <a:buNone/>
            </a:pPr>
            <a:endParaRPr lang="en-GB" sz="2800" i="1" dirty="0" smtClean="0"/>
          </a:p>
          <a:p>
            <a:pPr marL="290513" indent="-290513" algn="ctr" eaLnBrk="1" hangingPunct="1">
              <a:spcBef>
                <a:spcPts val="1200"/>
              </a:spcBef>
              <a:buFontTx/>
              <a:buNone/>
            </a:pPr>
            <a:r>
              <a:rPr lang="en-GB" sz="2800" i="1" dirty="0" smtClean="0"/>
              <a:t>Process and outcome are equally important</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3" name="Rectangle 2"/>
          <p:cNvSpPr>
            <a:spLocks noGrp="1" noChangeArrowheads="1"/>
          </p:cNvSpPr>
          <p:nvPr>
            <p:ph type="title" idx="4294967295"/>
          </p:nvPr>
        </p:nvSpPr>
        <p:spPr>
          <a:xfrm>
            <a:off x="1403350" y="620713"/>
            <a:ext cx="6694488" cy="620712"/>
          </a:xfrm>
        </p:spPr>
        <p:txBody>
          <a:bodyPr/>
          <a:lstStyle/>
          <a:p>
            <a:pPr eaLnBrk="1" hangingPunct="1"/>
            <a:r>
              <a:rPr lang="en-GB" b="1" smtClean="0"/>
              <a:t>Elements of RBM (2)</a:t>
            </a:r>
          </a:p>
        </p:txBody>
      </p:sp>
      <p:sp>
        <p:nvSpPr>
          <p:cNvPr id="28674" name="Rectangle 3"/>
          <p:cNvSpPr>
            <a:spLocks noGrp="1" noChangeArrowheads="1"/>
          </p:cNvSpPr>
          <p:nvPr>
            <p:ph type="body" idx="4294967295"/>
          </p:nvPr>
        </p:nvSpPr>
        <p:spPr>
          <a:xfrm>
            <a:off x="506413" y="1412875"/>
            <a:ext cx="8097837" cy="5232400"/>
          </a:xfrm>
        </p:spPr>
        <p:txBody>
          <a:bodyPr/>
          <a:lstStyle/>
          <a:p>
            <a:pPr eaLnBrk="1" hangingPunct="1">
              <a:spcBef>
                <a:spcPct val="0"/>
              </a:spcBef>
              <a:spcAft>
                <a:spcPts val="600"/>
              </a:spcAft>
              <a:buClr>
                <a:srgbClr val="0000FF"/>
              </a:buClr>
            </a:pPr>
            <a:r>
              <a:rPr lang="en-GB" sz="2800" smtClean="0"/>
              <a:t>Structuring of programmes around a chain of </a:t>
            </a:r>
            <a:r>
              <a:rPr lang="en-GB" sz="2800" b="1" u="sng" smtClean="0"/>
              <a:t>SMART</a:t>
            </a:r>
            <a:r>
              <a:rPr lang="en-GB" sz="2800" smtClean="0"/>
              <a:t> results – responding to analysis</a:t>
            </a:r>
          </a:p>
          <a:p>
            <a:pPr eaLnBrk="1" hangingPunct="1">
              <a:spcBef>
                <a:spcPct val="0"/>
              </a:spcBef>
              <a:spcAft>
                <a:spcPts val="600"/>
              </a:spcAft>
              <a:buClr>
                <a:srgbClr val="0000FF"/>
              </a:buClr>
            </a:pPr>
            <a:r>
              <a:rPr lang="en-GB" sz="2800" smtClean="0"/>
              <a:t>Causality in the chain of results (if… then logic)</a:t>
            </a:r>
          </a:p>
          <a:p>
            <a:pPr eaLnBrk="1" hangingPunct="1">
              <a:spcBef>
                <a:spcPct val="0"/>
              </a:spcBef>
              <a:spcAft>
                <a:spcPts val="600"/>
              </a:spcAft>
              <a:buClr>
                <a:srgbClr val="0000FF"/>
              </a:buClr>
            </a:pPr>
            <a:r>
              <a:rPr lang="en-GB" sz="2800" smtClean="0"/>
              <a:t>Use of ‘</a:t>
            </a:r>
            <a:r>
              <a:rPr lang="en-GB" sz="2800" i="1" smtClean="0"/>
              <a:t>change language</a:t>
            </a:r>
            <a:r>
              <a:rPr lang="en-GB" sz="2800" smtClean="0"/>
              <a:t>’ (future conditional)</a:t>
            </a:r>
          </a:p>
          <a:p>
            <a:pPr eaLnBrk="1" hangingPunct="1">
              <a:buFont typeface="Arial" charset="0"/>
              <a:buNone/>
            </a:pPr>
            <a:endParaRPr lang="en-US" sz="2800" b="1" i="1" smtClean="0">
              <a:sym typeface="Wingdings" pitchFamily="2" charset="2"/>
            </a:endParaRPr>
          </a:p>
          <a:p>
            <a:pPr eaLnBrk="1" hangingPunct="1">
              <a:buFont typeface="Arial" charset="0"/>
              <a:buNone/>
            </a:pPr>
            <a:r>
              <a:rPr lang="en-US" sz="2800" b="1" i="1" smtClean="0">
                <a:sym typeface="Wingdings" pitchFamily="2" charset="2"/>
              </a:rPr>
              <a:t> </a:t>
            </a:r>
            <a:r>
              <a:rPr lang="en-US" sz="2800" b="1" i="1" smtClean="0"/>
              <a:t>Linkage</a:t>
            </a:r>
          </a:p>
          <a:p>
            <a:pPr eaLnBrk="1" hangingPunct="1">
              <a:buFont typeface="Arial" charset="0"/>
              <a:buNone/>
            </a:pPr>
            <a:r>
              <a:rPr lang="en-US" sz="2800" smtClean="0"/>
              <a:t>RBM </a:t>
            </a:r>
            <a:r>
              <a:rPr lang="en-US" sz="2800" u="sng" smtClean="0"/>
              <a:t>does not </a:t>
            </a:r>
            <a:r>
              <a:rPr lang="en-US" sz="2800" smtClean="0"/>
              <a:t>tell us what </a:t>
            </a:r>
            <a:r>
              <a:rPr lang="en-GB" sz="2800" b="1" smtClean="0"/>
              <a:t>kinds of changes </a:t>
            </a:r>
            <a:r>
              <a:rPr lang="en-GB" sz="2800" smtClean="0"/>
              <a:t>we should be aiming for</a:t>
            </a:r>
          </a:p>
          <a:p>
            <a:pPr eaLnBrk="1" hangingPunct="1"/>
            <a:endParaRPr lang="en-US" sz="2800" smtClean="0"/>
          </a:p>
          <a:p>
            <a:pPr eaLnBrk="1" hangingPunct="1">
              <a:buFont typeface="Arial" charset="0"/>
              <a:buNone/>
            </a:pPr>
            <a:r>
              <a:rPr lang="en-US" sz="2800" smtClean="0"/>
              <a:t>A HRBA does…</a:t>
            </a:r>
            <a:endParaRPr lang="en-GB" sz="280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3"/>
          <p:cNvSpPr>
            <a:spLocks noGrp="1"/>
          </p:cNvSpPr>
          <p:nvPr>
            <p:ph sz="half" idx="4294967295"/>
          </p:nvPr>
        </p:nvSpPr>
        <p:spPr>
          <a:xfrm>
            <a:off x="746125" y="1743075"/>
            <a:ext cx="3384550" cy="4143375"/>
          </a:xfrm>
        </p:spPr>
        <p:txBody>
          <a:bodyPr/>
          <a:lstStyle/>
          <a:p>
            <a:pPr marL="0" indent="0" algn="ctr" eaLnBrk="1" hangingPunct="1">
              <a:spcBef>
                <a:spcPct val="0"/>
              </a:spcBef>
              <a:buFont typeface="Arial" charset="0"/>
              <a:buNone/>
            </a:pPr>
            <a:r>
              <a:rPr lang="en-US" sz="2000" b="1" smtClean="0"/>
              <a:t>RBM</a:t>
            </a:r>
          </a:p>
          <a:p>
            <a:pPr marL="0" indent="0" eaLnBrk="1" hangingPunct="1">
              <a:spcBef>
                <a:spcPct val="0"/>
              </a:spcBef>
              <a:buFont typeface="Arial" charset="0"/>
              <a:buNone/>
            </a:pPr>
            <a:r>
              <a:rPr lang="en-US" sz="2000" smtClean="0"/>
              <a:t>Impact: change in…</a:t>
            </a:r>
          </a:p>
          <a:p>
            <a:pPr marL="0" indent="0" eaLnBrk="1" hangingPunct="1">
              <a:spcBef>
                <a:spcPct val="0"/>
              </a:spcBef>
            </a:pPr>
            <a:endParaRPr lang="en-US" sz="2000" smtClean="0"/>
          </a:p>
          <a:p>
            <a:pPr marL="0" indent="0" eaLnBrk="1" hangingPunct="1">
              <a:spcBef>
                <a:spcPct val="0"/>
              </a:spcBef>
            </a:pPr>
            <a:endParaRPr lang="en-US" sz="2000" smtClean="0"/>
          </a:p>
          <a:p>
            <a:pPr marL="0" indent="0" eaLnBrk="1" hangingPunct="1">
              <a:spcBef>
                <a:spcPct val="0"/>
              </a:spcBef>
              <a:buFont typeface="Arial" charset="0"/>
              <a:buNone/>
            </a:pPr>
            <a:endParaRPr lang="en-US" sz="2000" smtClean="0"/>
          </a:p>
          <a:p>
            <a:pPr marL="0" indent="0" eaLnBrk="1" hangingPunct="1">
              <a:spcBef>
                <a:spcPct val="0"/>
              </a:spcBef>
              <a:buFont typeface="Arial" charset="0"/>
              <a:buNone/>
            </a:pPr>
            <a:r>
              <a:rPr lang="en-US" sz="2000" smtClean="0"/>
              <a:t>Outcome: change in… </a:t>
            </a:r>
          </a:p>
          <a:p>
            <a:pPr marL="0" indent="0" eaLnBrk="1" hangingPunct="1">
              <a:spcBef>
                <a:spcPct val="0"/>
              </a:spcBef>
            </a:pPr>
            <a:endParaRPr lang="en-US" sz="2000" smtClean="0"/>
          </a:p>
          <a:p>
            <a:pPr marL="0" indent="0" eaLnBrk="1" hangingPunct="1">
              <a:spcBef>
                <a:spcPct val="0"/>
              </a:spcBef>
            </a:pPr>
            <a:endParaRPr lang="en-US" sz="2000" smtClean="0"/>
          </a:p>
          <a:p>
            <a:pPr marL="0" indent="0" eaLnBrk="1" hangingPunct="1">
              <a:spcBef>
                <a:spcPct val="0"/>
              </a:spcBef>
            </a:pPr>
            <a:endParaRPr lang="en-US" sz="2000" smtClean="0"/>
          </a:p>
          <a:p>
            <a:pPr marL="0" indent="0" eaLnBrk="1" hangingPunct="1">
              <a:spcBef>
                <a:spcPct val="0"/>
              </a:spcBef>
              <a:buFont typeface="Arial" charset="0"/>
              <a:buNone/>
            </a:pPr>
            <a:endParaRPr lang="en-US" sz="2000" smtClean="0"/>
          </a:p>
          <a:p>
            <a:pPr marL="0" indent="0" eaLnBrk="1" hangingPunct="1">
              <a:spcBef>
                <a:spcPct val="0"/>
              </a:spcBef>
              <a:buFont typeface="Arial" charset="0"/>
              <a:buNone/>
            </a:pPr>
            <a:r>
              <a:rPr lang="en-US" sz="2000" smtClean="0"/>
              <a:t>Output: change in … </a:t>
            </a:r>
          </a:p>
        </p:txBody>
      </p:sp>
      <p:sp>
        <p:nvSpPr>
          <p:cNvPr id="30722" name="Content Placeholder 5"/>
          <p:cNvSpPr>
            <a:spLocks noGrp="1"/>
          </p:cNvSpPr>
          <p:nvPr>
            <p:ph sz="quarter" idx="4294967295"/>
          </p:nvPr>
        </p:nvSpPr>
        <p:spPr>
          <a:xfrm>
            <a:off x="3482975" y="1743075"/>
            <a:ext cx="4329113" cy="4278313"/>
          </a:xfrm>
        </p:spPr>
        <p:txBody>
          <a:bodyPr/>
          <a:lstStyle/>
          <a:p>
            <a:pPr algn="ctr" eaLnBrk="1" hangingPunct="1">
              <a:spcBef>
                <a:spcPct val="0"/>
              </a:spcBef>
              <a:buFont typeface="Arial" charset="0"/>
              <a:buNone/>
            </a:pPr>
            <a:r>
              <a:rPr lang="es-MX" sz="2000" b="1" smtClean="0"/>
              <a:t>HRBA</a:t>
            </a:r>
          </a:p>
          <a:p>
            <a:pPr eaLnBrk="1" hangingPunct="1">
              <a:spcBef>
                <a:spcPct val="0"/>
              </a:spcBef>
              <a:buFont typeface="Arial" charset="0"/>
              <a:buNone/>
            </a:pPr>
            <a:r>
              <a:rPr lang="es-MX" sz="2000" smtClean="0"/>
              <a:t>…quality of life (</a:t>
            </a:r>
            <a:r>
              <a:rPr lang="en-US" sz="2000" smtClean="0"/>
              <a:t>the </a:t>
            </a:r>
            <a:r>
              <a:rPr lang="en-US" altLang="zh-CN" sz="2000" b="1" smtClean="0"/>
              <a:t>realization </a:t>
            </a:r>
            <a:r>
              <a:rPr lang="en-US" altLang="zh-CN" sz="2000" smtClean="0"/>
              <a:t>of human rights)</a:t>
            </a:r>
          </a:p>
          <a:p>
            <a:pPr eaLnBrk="1" hangingPunct="1">
              <a:spcBef>
                <a:spcPct val="0"/>
              </a:spcBef>
              <a:buFont typeface="Arial" charset="0"/>
              <a:buNone/>
            </a:pPr>
            <a:endParaRPr lang="en-US" sz="2000" smtClean="0"/>
          </a:p>
          <a:p>
            <a:pPr eaLnBrk="1" hangingPunct="1">
              <a:spcBef>
                <a:spcPct val="0"/>
              </a:spcBef>
              <a:buFont typeface="Arial" charset="0"/>
              <a:buNone/>
            </a:pPr>
            <a:endParaRPr lang="en-US" sz="2000" smtClean="0"/>
          </a:p>
          <a:p>
            <a:pPr eaLnBrk="1" hangingPunct="1">
              <a:spcBef>
                <a:spcPct val="0"/>
              </a:spcBef>
              <a:buFont typeface="Arial" charset="0"/>
              <a:buNone/>
            </a:pPr>
            <a:r>
              <a:rPr lang="en-US" sz="2000" smtClean="0"/>
              <a:t>…</a:t>
            </a:r>
            <a:r>
              <a:rPr lang="en-US" altLang="zh-CN" sz="2000" smtClean="0"/>
              <a:t> performance (</a:t>
            </a:r>
            <a:r>
              <a:rPr lang="en-US" altLang="zh-CN" sz="2000" b="1" smtClean="0"/>
              <a:t>behaviours </a:t>
            </a:r>
            <a:r>
              <a:rPr lang="en-US" altLang="zh-CN" sz="2000" smtClean="0"/>
              <a:t>of duty bearers and/or right holders and their </a:t>
            </a:r>
            <a:r>
              <a:rPr lang="en-US" altLang="zh-CN" sz="2000" b="1" smtClean="0"/>
              <a:t>institutions)</a:t>
            </a:r>
          </a:p>
          <a:p>
            <a:pPr eaLnBrk="1" hangingPunct="1">
              <a:spcBef>
                <a:spcPct val="0"/>
              </a:spcBef>
              <a:buFont typeface="Arial" charset="0"/>
              <a:buNone/>
            </a:pPr>
            <a:endParaRPr lang="en-US" sz="2000" smtClean="0"/>
          </a:p>
          <a:p>
            <a:pPr eaLnBrk="1" hangingPunct="1">
              <a:spcBef>
                <a:spcPct val="0"/>
              </a:spcBef>
              <a:buFont typeface="Arial" charset="0"/>
              <a:buNone/>
            </a:pPr>
            <a:endParaRPr lang="en-US" sz="2000" smtClean="0"/>
          </a:p>
          <a:p>
            <a:pPr eaLnBrk="1" hangingPunct="1">
              <a:spcBef>
                <a:spcPct val="0"/>
              </a:spcBef>
              <a:buFont typeface="Arial" charset="0"/>
              <a:buNone/>
            </a:pPr>
            <a:r>
              <a:rPr lang="en-US" sz="2000" smtClean="0"/>
              <a:t>…</a:t>
            </a:r>
            <a:r>
              <a:rPr lang="en-US" altLang="zh-CN" sz="2000" smtClean="0"/>
              <a:t>the </a:t>
            </a:r>
            <a:r>
              <a:rPr lang="en-US" altLang="zh-CN" sz="2000" b="1" smtClean="0"/>
              <a:t>capacity</a:t>
            </a:r>
            <a:r>
              <a:rPr lang="en-US" altLang="zh-CN" sz="2000" smtClean="0"/>
              <a:t> of duty bearers and right holders</a:t>
            </a:r>
            <a:endParaRPr lang="es-PA" sz="2000" smtClean="0"/>
          </a:p>
        </p:txBody>
      </p:sp>
      <p:grpSp>
        <p:nvGrpSpPr>
          <p:cNvPr id="30723" name="Group 6"/>
          <p:cNvGrpSpPr>
            <a:grpSpLocks/>
          </p:cNvGrpSpPr>
          <p:nvPr/>
        </p:nvGrpSpPr>
        <p:grpSpPr bwMode="auto">
          <a:xfrm>
            <a:off x="1536700" y="2747963"/>
            <a:ext cx="968375" cy="360362"/>
            <a:chOff x="1278459" y="2852936"/>
            <a:chExt cx="969417" cy="360040"/>
          </a:xfrm>
        </p:grpSpPr>
        <p:sp>
          <p:nvSpPr>
            <p:cNvPr id="8" name="Up Arrow 7"/>
            <p:cNvSpPr/>
            <p:nvPr/>
          </p:nvSpPr>
          <p:spPr>
            <a:xfrm>
              <a:off x="1278459" y="2856108"/>
              <a:ext cx="484709" cy="356868"/>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PA"/>
            </a:p>
          </p:txBody>
        </p:sp>
        <p:sp>
          <p:nvSpPr>
            <p:cNvPr id="9" name="Up Arrow 8"/>
            <p:cNvSpPr/>
            <p:nvPr/>
          </p:nvSpPr>
          <p:spPr>
            <a:xfrm rot="10800000">
              <a:off x="1763168" y="2852936"/>
              <a:ext cx="484708" cy="356868"/>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PA"/>
            </a:p>
          </p:txBody>
        </p:sp>
      </p:grpSp>
      <p:sp>
        <p:nvSpPr>
          <p:cNvPr id="14" name="Up Arrow Callout 13"/>
          <p:cNvSpPr/>
          <p:nvPr/>
        </p:nvSpPr>
        <p:spPr>
          <a:xfrm>
            <a:off x="1331913" y="5445125"/>
            <a:ext cx="6769100" cy="1296988"/>
          </a:xfrm>
          <a:prstGeom prst="upArrowCallout">
            <a:avLst/>
          </a:prstGeom>
          <a:solidFill>
            <a:srgbClr val="0099FF">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Conclusions and recommendations from UPR, Treaty Bodies, and Special Procedures help to identify </a:t>
            </a:r>
          </a:p>
          <a:p>
            <a:pPr algn="ctr">
              <a:defRPr/>
            </a:pPr>
            <a:r>
              <a:rPr lang="en-US" b="1" u="sng" dirty="0">
                <a:solidFill>
                  <a:schemeClr val="tx1"/>
                </a:solidFill>
              </a:rPr>
              <a:t>specific </a:t>
            </a:r>
            <a:r>
              <a:rPr lang="en-US" b="1" u="sng" dirty="0" err="1">
                <a:solidFill>
                  <a:schemeClr val="tx1"/>
                </a:solidFill>
              </a:rPr>
              <a:t>behaviours</a:t>
            </a:r>
            <a:r>
              <a:rPr lang="en-US" b="1" u="sng" dirty="0">
                <a:solidFill>
                  <a:schemeClr val="tx1"/>
                </a:solidFill>
              </a:rPr>
              <a:t> and capacities</a:t>
            </a:r>
          </a:p>
        </p:txBody>
      </p:sp>
      <p:sp>
        <p:nvSpPr>
          <p:cNvPr id="30725" name="AutoShape 13"/>
          <p:cNvSpPr>
            <a:spLocks noChangeArrowheads="1"/>
          </p:cNvSpPr>
          <p:nvPr/>
        </p:nvSpPr>
        <p:spPr bwMode="auto">
          <a:xfrm>
            <a:off x="3419475" y="260350"/>
            <a:ext cx="1214438" cy="485775"/>
          </a:xfrm>
          <a:prstGeom prst="leftRightArrow">
            <a:avLst>
              <a:gd name="adj1" fmla="val 50000"/>
              <a:gd name="adj2" fmla="val 50000"/>
            </a:avLst>
          </a:prstGeom>
          <a:noFill/>
          <a:ln w="9525" algn="ctr">
            <a:no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30726" name="AutoShape 15"/>
          <p:cNvSpPr>
            <a:spLocks noChangeArrowheads="1"/>
          </p:cNvSpPr>
          <p:nvPr/>
        </p:nvSpPr>
        <p:spPr bwMode="auto">
          <a:xfrm>
            <a:off x="1692275" y="836613"/>
            <a:ext cx="1214438" cy="485775"/>
          </a:xfrm>
          <a:prstGeom prst="leftRightArrow">
            <a:avLst>
              <a:gd name="adj1" fmla="val 50000"/>
              <a:gd name="adj2" fmla="val 50000"/>
            </a:avLst>
          </a:prstGeom>
          <a:noFill/>
          <a:ln w="9525" algn="ctr">
            <a:noFill/>
            <a:miter lim="800000"/>
            <a:headEnd/>
            <a:tailEnd/>
          </a:ln>
        </p:spPr>
        <p:txBody>
          <a:bodyPr wrap="none" anchor="ctr"/>
          <a:lstStyle/>
          <a:p>
            <a:pPr>
              <a:lnSpc>
                <a:spcPct val="80000"/>
              </a:lnSpc>
              <a:spcBef>
                <a:spcPct val="20000"/>
              </a:spcBef>
              <a:buClr>
                <a:srgbClr val="006699"/>
              </a:buClr>
              <a:buFont typeface="Wingdings" pitchFamily="2" charset="2"/>
              <a:buChar char="§"/>
            </a:pPr>
            <a:endParaRPr lang="en-CA" sz="1600" b="1"/>
          </a:p>
        </p:txBody>
      </p:sp>
      <p:sp>
        <p:nvSpPr>
          <p:cNvPr id="30727" name="Left-Right Arrow 4"/>
          <p:cNvSpPr>
            <a:spLocks noChangeArrowheads="1"/>
          </p:cNvSpPr>
          <p:nvPr/>
        </p:nvSpPr>
        <p:spPr bwMode="auto">
          <a:xfrm>
            <a:off x="971550" y="809625"/>
            <a:ext cx="7451725" cy="747713"/>
          </a:xfrm>
          <a:prstGeom prst="leftRightArrow">
            <a:avLst>
              <a:gd name="adj1" fmla="val 50000"/>
              <a:gd name="adj2" fmla="val 49969"/>
            </a:avLst>
          </a:prstGeom>
          <a:solidFill>
            <a:srgbClr val="0099FF">
              <a:alpha val="18039"/>
            </a:srgbClr>
          </a:solidFill>
          <a:ln w="9525">
            <a:noFill/>
            <a:miter lim="800000"/>
            <a:headEnd/>
            <a:tailEnd/>
          </a:ln>
        </p:spPr>
        <p:txBody>
          <a:bodyPr/>
          <a:lstStyle/>
          <a:p>
            <a:pPr marL="457200" algn="ctr">
              <a:lnSpc>
                <a:spcPct val="80000"/>
              </a:lnSpc>
              <a:spcBef>
                <a:spcPct val="20000"/>
              </a:spcBef>
              <a:buClr>
                <a:srgbClr val="006699"/>
              </a:buClr>
              <a:buFont typeface="Wingdings" pitchFamily="2" charset="2"/>
              <a:buNone/>
            </a:pPr>
            <a:r>
              <a:rPr lang="en-CA" sz="2000" b="1"/>
              <a:t>Process is guided by human rights principles</a:t>
            </a:r>
          </a:p>
        </p:txBody>
      </p:sp>
      <p:grpSp>
        <p:nvGrpSpPr>
          <p:cNvPr id="30728" name="Group 26"/>
          <p:cNvGrpSpPr>
            <a:grpSpLocks/>
          </p:cNvGrpSpPr>
          <p:nvPr/>
        </p:nvGrpSpPr>
        <p:grpSpPr bwMode="auto">
          <a:xfrm>
            <a:off x="5105400" y="2754313"/>
            <a:ext cx="969963" cy="360362"/>
            <a:chOff x="1278459" y="2852936"/>
            <a:chExt cx="969417" cy="360040"/>
          </a:xfrm>
        </p:grpSpPr>
        <p:sp>
          <p:nvSpPr>
            <p:cNvPr id="28" name="Up Arrow 27"/>
            <p:cNvSpPr/>
            <p:nvPr/>
          </p:nvSpPr>
          <p:spPr>
            <a:xfrm>
              <a:off x="1278459" y="2856108"/>
              <a:ext cx="483915" cy="356868"/>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PA"/>
            </a:p>
          </p:txBody>
        </p:sp>
        <p:sp>
          <p:nvSpPr>
            <p:cNvPr id="29" name="Up Arrow 28"/>
            <p:cNvSpPr/>
            <p:nvPr/>
          </p:nvSpPr>
          <p:spPr>
            <a:xfrm rot="10800000">
              <a:off x="1763961" y="2852936"/>
              <a:ext cx="483915" cy="356868"/>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PA"/>
            </a:p>
          </p:txBody>
        </p:sp>
      </p:grpSp>
      <p:grpSp>
        <p:nvGrpSpPr>
          <p:cNvPr id="30729" name="Group 29"/>
          <p:cNvGrpSpPr>
            <a:grpSpLocks/>
          </p:cNvGrpSpPr>
          <p:nvPr/>
        </p:nvGrpSpPr>
        <p:grpSpPr bwMode="auto">
          <a:xfrm>
            <a:off x="5114925" y="4365625"/>
            <a:ext cx="969963" cy="358775"/>
            <a:chOff x="1278459" y="2852936"/>
            <a:chExt cx="969417" cy="360040"/>
          </a:xfrm>
        </p:grpSpPr>
        <p:sp>
          <p:nvSpPr>
            <p:cNvPr id="31" name="Up Arrow 30"/>
            <p:cNvSpPr/>
            <p:nvPr/>
          </p:nvSpPr>
          <p:spPr>
            <a:xfrm>
              <a:off x="1278459" y="2856122"/>
              <a:ext cx="483915" cy="356854"/>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PA"/>
            </a:p>
          </p:txBody>
        </p:sp>
        <p:sp>
          <p:nvSpPr>
            <p:cNvPr id="32" name="Up Arrow 31"/>
            <p:cNvSpPr/>
            <p:nvPr/>
          </p:nvSpPr>
          <p:spPr>
            <a:xfrm rot="10800000">
              <a:off x="1763961" y="2852936"/>
              <a:ext cx="483915" cy="356854"/>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PA"/>
            </a:p>
          </p:txBody>
        </p:sp>
      </p:grpSp>
      <p:grpSp>
        <p:nvGrpSpPr>
          <p:cNvPr id="30730" name="Group 32"/>
          <p:cNvGrpSpPr>
            <a:grpSpLocks/>
          </p:cNvGrpSpPr>
          <p:nvPr/>
        </p:nvGrpSpPr>
        <p:grpSpPr bwMode="auto">
          <a:xfrm>
            <a:off x="1547813" y="4365625"/>
            <a:ext cx="969962" cy="358775"/>
            <a:chOff x="1278459" y="2852936"/>
            <a:chExt cx="969417" cy="360040"/>
          </a:xfrm>
        </p:grpSpPr>
        <p:sp>
          <p:nvSpPr>
            <p:cNvPr id="34" name="Up Arrow 33"/>
            <p:cNvSpPr/>
            <p:nvPr/>
          </p:nvSpPr>
          <p:spPr>
            <a:xfrm>
              <a:off x="1278459" y="2856122"/>
              <a:ext cx="483915" cy="356854"/>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PA"/>
            </a:p>
          </p:txBody>
        </p:sp>
        <p:sp>
          <p:nvSpPr>
            <p:cNvPr id="35" name="Up Arrow 34"/>
            <p:cNvSpPr/>
            <p:nvPr/>
          </p:nvSpPr>
          <p:spPr>
            <a:xfrm rot="10800000">
              <a:off x="1763961" y="2852936"/>
              <a:ext cx="483915" cy="356854"/>
            </a:xfrm>
            <a:prstGeom prst="upArrow">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PA"/>
            </a:p>
          </p:txBody>
        </p:sp>
      </p:grpSp>
      <p:sp>
        <p:nvSpPr>
          <p:cNvPr id="30731" name="TextBox 9"/>
          <p:cNvSpPr txBox="1">
            <a:spLocks noChangeArrowheads="1"/>
          </p:cNvSpPr>
          <p:nvPr/>
        </p:nvSpPr>
        <p:spPr bwMode="auto">
          <a:xfrm rot="5400000">
            <a:off x="7623969" y="2032794"/>
            <a:ext cx="1295400" cy="487362"/>
          </a:xfrm>
          <a:prstGeom prst="rect">
            <a:avLst/>
          </a:prstGeom>
          <a:noFill/>
          <a:ln w="9525">
            <a:noFill/>
            <a:miter lim="800000"/>
            <a:headEnd/>
            <a:tailEnd/>
          </a:ln>
        </p:spPr>
        <p:txBody>
          <a:bodyPr>
            <a:spAutoFit/>
          </a:bodyPr>
          <a:lstStyle/>
          <a:p>
            <a:pPr algn="ctr">
              <a:lnSpc>
                <a:spcPct val="80000"/>
              </a:lnSpc>
              <a:spcBef>
                <a:spcPct val="20000"/>
              </a:spcBef>
              <a:buClr>
                <a:srgbClr val="006699"/>
              </a:buClr>
              <a:buFont typeface="Wingdings" pitchFamily="2" charset="2"/>
              <a:buNone/>
            </a:pPr>
            <a:r>
              <a:rPr lang="en-CA" sz="1600" b="1"/>
              <a:t>Causal Analysis</a:t>
            </a:r>
          </a:p>
        </p:txBody>
      </p:sp>
      <p:sp>
        <p:nvSpPr>
          <p:cNvPr id="30732" name="TextBox 36"/>
          <p:cNvSpPr txBox="1">
            <a:spLocks noChangeArrowheads="1"/>
          </p:cNvSpPr>
          <p:nvPr/>
        </p:nvSpPr>
        <p:spPr bwMode="auto">
          <a:xfrm rot="5400000">
            <a:off x="7623969" y="3401219"/>
            <a:ext cx="1295400" cy="487362"/>
          </a:xfrm>
          <a:prstGeom prst="rect">
            <a:avLst/>
          </a:prstGeom>
          <a:noFill/>
          <a:ln w="9525">
            <a:noFill/>
            <a:miter lim="800000"/>
            <a:headEnd/>
            <a:tailEnd/>
          </a:ln>
        </p:spPr>
        <p:txBody>
          <a:bodyPr>
            <a:spAutoFit/>
          </a:bodyPr>
          <a:lstStyle/>
          <a:p>
            <a:pPr algn="ctr">
              <a:lnSpc>
                <a:spcPct val="80000"/>
              </a:lnSpc>
              <a:spcBef>
                <a:spcPct val="20000"/>
              </a:spcBef>
              <a:buClr>
                <a:srgbClr val="006699"/>
              </a:buClr>
              <a:buFont typeface="Wingdings" pitchFamily="2" charset="2"/>
              <a:buNone/>
            </a:pPr>
            <a:r>
              <a:rPr lang="en-CA" sz="1600" b="1"/>
              <a:t>Role Analysis</a:t>
            </a:r>
          </a:p>
        </p:txBody>
      </p:sp>
      <p:sp>
        <p:nvSpPr>
          <p:cNvPr id="30733" name="TextBox 37"/>
          <p:cNvSpPr txBox="1">
            <a:spLocks noChangeArrowheads="1"/>
          </p:cNvSpPr>
          <p:nvPr/>
        </p:nvSpPr>
        <p:spPr bwMode="auto">
          <a:xfrm rot="5400000">
            <a:off x="7451725" y="4914900"/>
            <a:ext cx="1584325" cy="485775"/>
          </a:xfrm>
          <a:prstGeom prst="rect">
            <a:avLst/>
          </a:prstGeom>
          <a:noFill/>
          <a:ln w="9525">
            <a:noFill/>
            <a:miter lim="800000"/>
            <a:headEnd/>
            <a:tailEnd/>
          </a:ln>
        </p:spPr>
        <p:txBody>
          <a:bodyPr>
            <a:spAutoFit/>
          </a:bodyPr>
          <a:lstStyle/>
          <a:p>
            <a:pPr algn="ctr">
              <a:lnSpc>
                <a:spcPct val="80000"/>
              </a:lnSpc>
              <a:spcBef>
                <a:spcPct val="20000"/>
              </a:spcBef>
              <a:buClr>
                <a:srgbClr val="006699"/>
              </a:buClr>
              <a:buFont typeface="Wingdings" pitchFamily="2" charset="2"/>
              <a:buNone/>
            </a:pPr>
            <a:r>
              <a:rPr lang="en-CA" sz="1600" b="1"/>
              <a:t>Capacity Gap Analysis</a:t>
            </a:r>
          </a:p>
        </p:txBody>
      </p:sp>
      <p:sp>
        <p:nvSpPr>
          <p:cNvPr id="30734" name="Title 1"/>
          <p:cNvSpPr txBox="1">
            <a:spLocks/>
          </p:cNvSpPr>
          <p:nvPr/>
        </p:nvSpPr>
        <p:spPr bwMode="auto">
          <a:xfrm>
            <a:off x="1047750" y="188913"/>
            <a:ext cx="7772400" cy="777875"/>
          </a:xfrm>
          <a:prstGeom prst="rect">
            <a:avLst/>
          </a:prstGeom>
          <a:noFill/>
          <a:ln w="9525">
            <a:noFill/>
            <a:miter lim="800000"/>
            <a:headEnd/>
            <a:tailEnd/>
          </a:ln>
        </p:spPr>
        <p:txBody>
          <a:bodyPr/>
          <a:lstStyle/>
          <a:p>
            <a:pPr algn="ctr" eaLnBrk="0" hangingPunct="0">
              <a:lnSpc>
                <a:spcPct val="80000"/>
              </a:lnSpc>
              <a:buClr>
                <a:srgbClr val="006699"/>
              </a:buClr>
              <a:buFont typeface="Wingdings" pitchFamily="2" charset="2"/>
              <a:buNone/>
            </a:pPr>
            <a:r>
              <a:rPr lang="en-CA" sz="4400" b="1"/>
              <a:t>HRBA and Change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7" name="Rectangle 2"/>
          <p:cNvSpPr>
            <a:spLocks noGrp="1" noChangeArrowheads="1"/>
          </p:cNvSpPr>
          <p:nvPr>
            <p:ph type="title" idx="4294967295"/>
          </p:nvPr>
        </p:nvSpPr>
        <p:spPr>
          <a:xfrm>
            <a:off x="1547813" y="333375"/>
            <a:ext cx="6910387" cy="620713"/>
          </a:xfrm>
        </p:spPr>
        <p:txBody>
          <a:bodyPr/>
          <a:lstStyle/>
          <a:p>
            <a:pPr eaLnBrk="1" hangingPunct="1"/>
            <a:r>
              <a:rPr lang="en-GB" b="1" smtClean="0"/>
              <a:t>Elements of RBM (3)</a:t>
            </a:r>
          </a:p>
        </p:txBody>
      </p:sp>
      <p:sp>
        <p:nvSpPr>
          <p:cNvPr id="34818" name="Rectangle 3"/>
          <p:cNvSpPr>
            <a:spLocks noGrp="1" noChangeArrowheads="1"/>
          </p:cNvSpPr>
          <p:nvPr>
            <p:ph type="body" idx="4294967295"/>
          </p:nvPr>
        </p:nvSpPr>
        <p:spPr>
          <a:xfrm>
            <a:off x="684213" y="1341438"/>
            <a:ext cx="8064500" cy="5232400"/>
          </a:xfrm>
        </p:spPr>
        <p:txBody>
          <a:bodyPr/>
          <a:lstStyle/>
          <a:p>
            <a:pPr eaLnBrk="1" hangingPunct="1">
              <a:spcBef>
                <a:spcPct val="0"/>
              </a:spcBef>
              <a:spcAft>
                <a:spcPts val="600"/>
              </a:spcAft>
              <a:buClr>
                <a:srgbClr val="0000FF"/>
              </a:buClr>
            </a:pPr>
            <a:r>
              <a:rPr lang="en-GB" sz="2600" smtClean="0"/>
              <a:t>Indicators to measure performance</a:t>
            </a:r>
          </a:p>
          <a:p>
            <a:pPr eaLnBrk="1" hangingPunct="1">
              <a:spcBef>
                <a:spcPct val="0"/>
              </a:spcBef>
              <a:spcAft>
                <a:spcPts val="600"/>
              </a:spcAft>
              <a:buClr>
                <a:srgbClr val="0000FF"/>
              </a:buClr>
            </a:pPr>
            <a:r>
              <a:rPr lang="en-GB" sz="2600" smtClean="0"/>
              <a:t>Costing of results (RBB) rather than isolated activity budgeting</a:t>
            </a:r>
            <a:endParaRPr lang="en-GB" sz="2600" i="1" smtClean="0"/>
          </a:p>
          <a:p>
            <a:pPr eaLnBrk="1" hangingPunct="1">
              <a:spcBef>
                <a:spcPct val="0"/>
              </a:spcBef>
              <a:spcAft>
                <a:spcPts val="600"/>
              </a:spcAft>
            </a:pPr>
            <a:r>
              <a:rPr lang="en-US" sz="2600" smtClean="0"/>
              <a:t>Monitoring and reporting on progress against planned results</a:t>
            </a:r>
          </a:p>
          <a:p>
            <a:pPr eaLnBrk="1" hangingPunct="1">
              <a:buFont typeface="Arial" charset="0"/>
              <a:buNone/>
            </a:pPr>
            <a:endParaRPr lang="en-US" sz="2600" b="1" i="1" smtClean="0">
              <a:sym typeface="Wingdings" pitchFamily="2" charset="2"/>
            </a:endParaRPr>
          </a:p>
          <a:p>
            <a:pPr eaLnBrk="1" hangingPunct="1">
              <a:buFont typeface="Arial" charset="0"/>
              <a:buNone/>
            </a:pPr>
            <a:r>
              <a:rPr lang="en-US" sz="2600" b="1" i="1" smtClean="0">
                <a:sym typeface="Wingdings" pitchFamily="2" charset="2"/>
              </a:rPr>
              <a:t> </a:t>
            </a:r>
            <a:r>
              <a:rPr lang="en-US" sz="2600" b="1" i="1" smtClean="0"/>
              <a:t>Linkage</a:t>
            </a:r>
          </a:p>
          <a:p>
            <a:pPr eaLnBrk="1" hangingPunct="1">
              <a:buFont typeface="Arial" charset="0"/>
              <a:buNone/>
            </a:pPr>
            <a:r>
              <a:rPr lang="en-US" sz="2600" smtClean="0"/>
              <a:t>RBM </a:t>
            </a:r>
            <a:r>
              <a:rPr lang="en-US" sz="2600" u="sng" smtClean="0"/>
              <a:t>does not </a:t>
            </a:r>
            <a:r>
              <a:rPr lang="en-US" sz="2600" smtClean="0"/>
              <a:t>tell us </a:t>
            </a:r>
            <a:r>
              <a:rPr lang="en-GB" sz="2600" b="1" smtClean="0"/>
              <a:t>how </a:t>
            </a:r>
            <a:r>
              <a:rPr lang="en-GB" sz="2600" smtClean="0"/>
              <a:t>to monitor and report on change</a:t>
            </a:r>
          </a:p>
          <a:p>
            <a:pPr eaLnBrk="1" hangingPunct="1"/>
            <a:endParaRPr lang="en-US" sz="2600" smtClean="0"/>
          </a:p>
          <a:p>
            <a:pPr eaLnBrk="1" hangingPunct="1">
              <a:buFont typeface="Arial" charset="0"/>
              <a:buNone/>
            </a:pPr>
            <a:r>
              <a:rPr lang="en-US" sz="2600" smtClean="0"/>
              <a:t>A HRBA does…</a:t>
            </a:r>
            <a:endParaRPr lang="en-GB" sz="2600" smtClean="0"/>
          </a:p>
          <a:p>
            <a:pPr eaLnBrk="1" hangingPunct="1">
              <a:spcBef>
                <a:spcPct val="0"/>
              </a:spcBef>
              <a:spcAft>
                <a:spcPts val="600"/>
              </a:spcAft>
            </a:pPr>
            <a:endParaRPr lang="en-GB" sz="2600" smtClean="0">
              <a:solidFill>
                <a:srgbClr val="0000FF"/>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TotalTime>
  <Words>5388</Words>
  <Application>Microsoft Office PowerPoint</Application>
  <PresentationFormat>On-screen Show (4:3)</PresentationFormat>
  <Paragraphs>500</Paragraphs>
  <Slides>26</Slides>
  <Notes>25</Notes>
  <HiddenSlides>4</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Office Theme</vt:lpstr>
      <vt:lpstr>Visio</vt:lpstr>
      <vt:lpstr>The UNDAF:  Linking Analysis with Results   Session 6</vt:lpstr>
      <vt:lpstr>Session objectives</vt:lpstr>
      <vt:lpstr>What is a Result ?</vt:lpstr>
      <vt:lpstr>PowerPoint Presentation</vt:lpstr>
      <vt:lpstr>Elements of RBM (1)</vt:lpstr>
      <vt:lpstr>HRBA and Problem  Assessment &amp; Analysis</vt:lpstr>
      <vt:lpstr>Elements of RBM (2)</vt:lpstr>
      <vt:lpstr>PowerPoint Presentation</vt:lpstr>
      <vt:lpstr>Elements of RBM (3)</vt:lpstr>
      <vt:lpstr>HRBA and performance  monitoring &amp; measurement</vt:lpstr>
      <vt:lpstr>Advantages</vt:lpstr>
      <vt:lpstr>Challenges</vt:lpstr>
      <vt:lpstr>In sum…</vt:lpstr>
      <vt:lpstr>A Typology for RBM: Poverty Reduction </vt:lpstr>
      <vt:lpstr>PowerPoint Presentation</vt:lpstr>
      <vt:lpstr>PowerPoint Presentation</vt:lpstr>
      <vt:lpstr>Group Activity Using the set of cards provided, develop  a results framework…</vt:lpstr>
      <vt:lpstr>PowerPoint Presentation</vt:lpstr>
      <vt:lpstr>PowerPoint Presentation</vt:lpstr>
      <vt:lpstr>Typical pitfalls</vt:lpstr>
      <vt:lpstr>Typical pitfalls</vt:lpstr>
      <vt:lpstr>Country Examples</vt:lpstr>
      <vt:lpstr>Good example</vt:lpstr>
      <vt:lpstr>Group Work </vt:lpstr>
      <vt:lpstr>Group Work (con’t)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Miguel Panadero</dc:creator>
  <cp:lastModifiedBy>Adriana Jacinto</cp:lastModifiedBy>
  <cp:revision>45</cp:revision>
  <dcterms:created xsi:type="dcterms:W3CDTF">2011-03-08T14:42:32Z</dcterms:created>
  <dcterms:modified xsi:type="dcterms:W3CDTF">2011-04-01T12:47:47Z</dcterms:modified>
</cp:coreProperties>
</file>